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6" r:id="rId5"/>
    <p:sldId id="307" r:id="rId6"/>
    <p:sldId id="308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260" r:id="rId21"/>
    <p:sldId id="261" r:id="rId22"/>
    <p:sldId id="304" r:id="rId23"/>
    <p:sldId id="305" r:id="rId24"/>
    <p:sldId id="262" r:id="rId25"/>
    <p:sldId id="325" r:id="rId26"/>
    <p:sldId id="328" r:id="rId27"/>
    <p:sldId id="324" r:id="rId28"/>
    <p:sldId id="334" r:id="rId29"/>
    <p:sldId id="331" r:id="rId30"/>
    <p:sldId id="338" r:id="rId31"/>
    <p:sldId id="333" r:id="rId32"/>
    <p:sldId id="339" r:id="rId33"/>
    <p:sldId id="329" r:id="rId34"/>
    <p:sldId id="270" r:id="rId35"/>
    <p:sldId id="340" r:id="rId36"/>
    <p:sldId id="343" r:id="rId37"/>
    <p:sldId id="344" r:id="rId38"/>
    <p:sldId id="345" r:id="rId39"/>
    <p:sldId id="271" r:id="rId40"/>
    <p:sldId id="342" r:id="rId41"/>
    <p:sldId id="323" r:id="rId42"/>
    <p:sldId id="282" r:id="rId43"/>
    <p:sldId id="327" r:id="rId44"/>
    <p:sldId id="326" r:id="rId45"/>
    <p:sldId id="273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6C6C0-2427-03F1-FE62-7DB0E6ABC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968E5C-07C5-CCEE-3E0F-6C938D722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30D5C0-9891-0A7D-2A4F-19F29D29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90B4A8-A597-F6BE-DF76-25BE9684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32DBE5-EBD3-8084-9080-F157A254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4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D106C3-C86C-5CE0-5725-CA5F8F6F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63BC39-7ED9-0506-1FEE-1B1EDCF8B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F413D5-E87E-1CDB-BB61-32080401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21DEC8-2097-007B-415C-166DB585D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0C85CF-6779-AFF6-8F90-8BE1F2AB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50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F8F28B0-D12F-4897-F2DB-8C1475008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C2A6A5-DB03-1603-8830-6F87CE43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61C0E7-614D-20D6-681F-C59C670F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809C0C-C188-ABA0-A1F4-4D77A120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4DD4D6-1C29-AE50-30C5-C9826009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52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266E5-1B94-50C3-1DEE-098945A0C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F4A54D-B608-0E15-02BA-D43095D42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D90CBF-5FA2-8D9C-E5D2-0E9762B2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071BA9-A0D7-5C36-3771-DF7304A7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72EDEF-8561-55EE-E2E5-0DDD4837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75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82A12-FB47-4E09-DA06-3D5366F8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FBFC00-9581-E5BB-822B-6117A6554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CF6F5D-FC51-A130-C4E4-2D37EE15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C25208-4591-9BA9-9470-EBB64D8A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13993D-0888-8A02-B297-0E448B96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90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32287-E15A-3FCB-B347-FA2B14DF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13EA52-687B-0A8A-4E5A-2F5D0E952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93462E-85C2-6AFA-A89F-4C906A408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850E83-DCD2-7941-6DCB-9CCA8CBC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B31B6B-E1A3-F0FA-BCDE-9AAD3ECC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B2C55F-19C5-A341-1D7B-69ED4520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8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426E4-9FB0-65F8-0E92-74305883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209A1A-0EC1-A5C5-7DE0-669B75122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9F1542-F3C5-5C31-B596-33CA73662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2C5A1E-FC30-79DA-A794-FA754CDA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851B070-43E5-0BE3-3ADF-FE5B18E6E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2A236F-A745-17E0-DBF6-ECC96552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92CE9E-00C6-6C30-B1D2-4AEFDDD6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924980A-CEB7-1F8E-15B2-83DD05FD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15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EB404-2795-7E8B-D159-382969BF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B5F41B-F685-BE87-B94B-81AB161F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F94D20-F377-00EE-9AF5-DE034CAC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FF708F-CE6C-A4F3-7851-1F49C8E6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3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984103-59E9-D238-CFCD-F6677617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D7431B-0BB8-5422-5A68-6AE0587D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BA081-7D46-E221-5912-1CE5D43B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23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5A9F5-DC4A-99CA-D6D6-725DCCFB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963052-26BA-E4C3-8270-36F4DF09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CC3BBD-8C05-15A7-01FD-EF7D65FAA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6F5D0D-F991-9B59-C085-505BCACF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2710D7-9853-CA5C-5AFC-9C4521268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FA064B-0BA5-EAA2-3DCC-7D422ABA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39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C6C60-C153-F3C1-E5A2-40802E90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00487C1-8C00-3764-376B-D09CA9BF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452729-9D0F-FC0E-DF6B-90A71A700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EBCCEA-C453-4141-850F-5A126911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BC759-4D93-0532-E48A-51BA732C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F6E021-4C7A-52DE-3540-CD71C38B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85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87A9D2-9D90-C996-1A68-A49BDC09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E4A5E0-9BD7-0AB6-42E5-89AB3A7EA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F397C-EE7F-0849-8077-03BC6101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66B69-D1F0-4F26-BBCB-803A391AB7CF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C365A6-2D42-7EAF-97FE-DD3522049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01EE6E-3BF4-9663-322F-5B204CD78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2764DA-8597-469C-9B2F-9420BF4A27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28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7.wdp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microsoft.com/office/2007/relationships/hdphoto" Target="../media/hdphoto9.wdp"/><Relationship Id="rId5" Type="http://schemas.openxmlformats.org/officeDocument/2006/relationships/image" Target="../media/image7.jpe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4" Type="http://schemas.microsoft.com/office/2007/relationships/hdphoto" Target="../media/hdphoto13.wdp"/><Relationship Id="rId9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unstkopie.de/a/berglandschaften-2.html" TargetMode="External"/><Relationship Id="rId3" Type="http://schemas.openxmlformats.org/officeDocument/2006/relationships/hyperlink" Target="https://www.katimakeit.de/diy-windlichter-basteln-swr" TargetMode="External"/><Relationship Id="rId7" Type="http://schemas.openxmlformats.org/officeDocument/2006/relationships/hyperlink" Target="https://liberatingstructures.de/gallery-walk/" TargetMode="External"/><Relationship Id="rId2" Type="http://schemas.openxmlformats.org/officeDocument/2006/relationships/hyperlink" Target="https://www.machsschoen.com/diy-winterliches-windlicht-bastel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utterstock.com/de/search/funny-stop-sign?dd_referrer=https%3A%2F%2F" TargetMode="External"/><Relationship Id="rId5" Type="http://schemas.openxmlformats.org/officeDocument/2006/relationships/hyperlink" Target="https://www.spielheld.de/folia-laternen-transparentpapier-weiss-25-blatt/" TargetMode="External"/><Relationship Id="rId4" Type="http://schemas.openxmlformats.org/officeDocument/2006/relationships/hyperlink" Target="https://www.kartenmacherei.de/windlichter-glucksfotos.html" TargetMode="External"/><Relationship Id="rId9" Type="http://schemas.openxmlformats.org/officeDocument/2006/relationships/hyperlink" Target="https://www.tapeten.com/banksy-flower-thrower-raw-concrete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D59AE55-D9B2-979C-B9D1-ECCB6AB8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444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E665ECB-C7CA-D223-B86A-49D24E52E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9497" l="9799" r="89950">
                        <a14:foregroundMark x1="29648" y1="87940" x2="35176" y2="95477"/>
                        <a14:foregroundMark x1="66583" y1="79648" x2="70352" y2="96482"/>
                        <a14:foregroundMark x1="63317" y1="81407" x2="61809" y2="93970"/>
                        <a14:foregroundMark x1="61558" y1="77638" x2="60804" y2="92462"/>
                        <a14:foregroundMark x1="80653" y1="73618" x2="81407" y2="86181"/>
                        <a14:foregroundMark x1="81407" y1="86181" x2="81910" y2="87186"/>
                        <a14:foregroundMark x1="79648" y1="84171" x2="83417" y2="98241"/>
                        <a14:foregroundMark x1="78643" y1="95477" x2="76382" y2="83417"/>
                        <a14:foregroundMark x1="80905" y1="92462" x2="75628" y2="95729"/>
                        <a14:foregroundMark x1="78643" y1="91960" x2="71859" y2="97990"/>
                        <a14:foregroundMark x1="76131" y1="90452" x2="77387" y2="99497"/>
                        <a14:foregroundMark x1="39950" y1="67839" x2="45729" y2="82161"/>
                        <a14:foregroundMark x1="33166" y1="65075" x2="33166" y2="65075"/>
                        <a14:foregroundMark x1="33920" y1="64070" x2="33668" y2="66834"/>
                        <a14:foregroundMark x1="37688" y1="64573" x2="40201" y2="67588"/>
                        <a14:foregroundMark x1="54020" y1="54774" x2="54020" y2="54774"/>
                        <a14:foregroundMark x1="53518" y1="53266" x2="53518" y2="53266"/>
                        <a14:foregroundMark x1="53518" y1="53266" x2="53518" y2="53266"/>
                        <a14:backgroundMark x1="24372" y1="65327" x2="17588" y2="84422"/>
                        <a14:backgroundMark x1="24874" y1="66834" x2="36181" y2="51508"/>
                        <a14:backgroundMark x1="36181" y1="51508" x2="36181" y2="51508"/>
                        <a14:backgroundMark x1="39447" y1="53266" x2="49497" y2="67337"/>
                        <a14:backgroundMark x1="46985" y1="74372" x2="40704" y2="55528"/>
                        <a14:backgroundMark x1="40704" y1="55528" x2="40704" y2="55528"/>
                        <a14:backgroundMark x1="48241" y1="76382" x2="50251" y2="68342"/>
                        <a14:backgroundMark x1="47487" y1="94724" x2="47739" y2="95980"/>
                        <a14:backgroundMark x1="44472" y1="86935" x2="51508" y2="98241"/>
                        <a14:backgroundMark x1="51508" y1="98241" x2="51508" y2="98241"/>
                        <a14:backgroundMark x1="49246" y1="87940" x2="50503" y2="94975"/>
                        <a14:backgroundMark x1="48995" y1="87437" x2="48995" y2="87437"/>
                        <a14:backgroundMark x1="48744" y1="86181" x2="48744" y2="86181"/>
                        <a14:backgroundMark x1="44221" y1="86432" x2="44221" y2="86432"/>
                        <a14:backgroundMark x1="49246" y1="86432" x2="49246" y2="86432"/>
                        <a14:backgroundMark x1="49497" y1="86181" x2="49497" y2="86181"/>
                      </a14:backgroundRemoval>
                    </a14:imgEffect>
                  </a14:imgLayer>
                </a14:imgProps>
              </a:ext>
            </a:extLst>
          </a:blip>
          <a:srcRect l="26183" t="36233" r="13516"/>
          <a:stretch/>
        </p:blipFill>
        <p:spPr>
          <a:xfrm>
            <a:off x="4409533" y="3703249"/>
            <a:ext cx="2983304" cy="31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1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0D86912-C41B-A891-2D82-6F1F74D9BC63}"/>
              </a:ext>
            </a:extLst>
          </p:cNvPr>
          <p:cNvSpPr/>
          <p:nvPr/>
        </p:nvSpPr>
        <p:spPr>
          <a:xfrm>
            <a:off x="1682148" y="2799271"/>
            <a:ext cx="8980099" cy="1811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43" y="1302589"/>
            <a:ext cx="11465111" cy="4965028"/>
          </a:xfrm>
        </p:spPr>
        <p:txBody>
          <a:bodyPr>
            <a:normAutofit fontScale="92500" lnSpcReduction="100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Mein heimlicher Spitzname im Lehrkräftezimmer ist: …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b="1" dirty="0">
                <a:latin typeface="Kristen ITC" panose="03050502040202030202" pitchFamily="66" charset="0"/>
              </a:rPr>
              <a:t>2. </a:t>
            </a:r>
            <a:r>
              <a:rPr lang="de-DE" dirty="0">
                <a:latin typeface="Kristen ITC" panose="03050502040202030202" pitchFamily="66" charset="0"/>
              </a:rPr>
              <a:t>Mache zwei Leerzeilen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1D63750-B535-B82E-AE07-6DDAAD272F40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5</a:t>
            </a:r>
          </a:p>
        </p:txBody>
      </p:sp>
    </p:spTree>
    <p:extLst>
      <p:ext uri="{BB962C8B-B14F-4D97-AF65-F5344CB8AC3E}">
        <p14:creationId xmlns:p14="http://schemas.microsoft.com/office/powerpoint/2010/main" val="4281897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B2DA6A4-4197-0CE0-AE13-B40247369D6F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4C8D5B-8385-9D42-122D-FFC87DD43863}"/>
              </a:ext>
            </a:extLst>
          </p:cNvPr>
          <p:cNvSpPr/>
          <p:nvPr/>
        </p:nvSpPr>
        <p:spPr>
          <a:xfrm>
            <a:off x="2355011" y="2442684"/>
            <a:ext cx="7634377" cy="215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1302589"/>
            <a:ext cx="11861320" cy="4965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</a:t>
            </a:r>
            <a:r>
              <a:rPr lang="de-DE" sz="2600" dirty="0">
                <a:latin typeface="Kristen ITC" panose="03050502040202030202" pitchFamily="66" charset="0"/>
              </a:rPr>
              <a:t>Schreibe in das Dokument deines Mitteilnehmenden:</a:t>
            </a:r>
          </a:p>
          <a:p>
            <a:pPr marL="0" indent="0">
              <a:buNone/>
            </a:pPr>
            <a:endParaRPr lang="de-DE" sz="2600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sz="2600" b="1" dirty="0">
                <a:latin typeface="Kristen ITC" panose="03050502040202030202" pitchFamily="66" charset="0"/>
              </a:rPr>
              <a:t>Wenn ich ein Microsoft Tool wäre, wäre ich …</a:t>
            </a:r>
          </a:p>
          <a:p>
            <a:pPr marL="0" indent="0">
              <a:buNone/>
            </a:pPr>
            <a:endParaRPr lang="de-DE" sz="2600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sz="2600" dirty="0">
                <a:latin typeface="Kristen ITC" panose="03050502040202030202" pitchFamily="66" charset="0"/>
              </a:rPr>
              <a:t>2. Mache zwei Leerzeilen </a:t>
            </a:r>
          </a:p>
          <a:p>
            <a:pPr marL="0" indent="0">
              <a:buNone/>
            </a:pPr>
            <a:endParaRPr lang="de-DE" sz="2600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sz="2600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sz="2400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endParaRPr lang="de-DE" sz="2600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sz="2600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6</a:t>
            </a:r>
          </a:p>
        </p:txBody>
      </p:sp>
    </p:spTree>
    <p:extLst>
      <p:ext uri="{BB962C8B-B14F-4D97-AF65-F5344CB8AC3E}">
        <p14:creationId xmlns:p14="http://schemas.microsoft.com/office/powerpoint/2010/main" val="394929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AF3952A-E491-1AC1-376C-A3F42F2C55AE}"/>
              </a:ext>
            </a:extLst>
          </p:cNvPr>
          <p:cNvSpPr/>
          <p:nvPr/>
        </p:nvSpPr>
        <p:spPr>
          <a:xfrm>
            <a:off x="2603436" y="2536167"/>
            <a:ext cx="7119669" cy="2070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16" y="1527847"/>
            <a:ext cx="11465111" cy="49650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In der Schule bin ich berühmt für mein/e …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683136D-6462-D396-780A-5FB78D6CF588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7</a:t>
            </a:r>
          </a:p>
        </p:txBody>
      </p:sp>
    </p:spTree>
    <p:extLst>
      <p:ext uri="{BB962C8B-B14F-4D97-AF65-F5344CB8AC3E}">
        <p14:creationId xmlns:p14="http://schemas.microsoft.com/office/powerpoint/2010/main" val="290184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2126568-0DEA-06DE-A40A-A8C78E26EFC4}"/>
              </a:ext>
            </a:extLst>
          </p:cNvPr>
          <p:cNvSpPr/>
          <p:nvPr/>
        </p:nvSpPr>
        <p:spPr>
          <a:xfrm>
            <a:off x="1787881" y="2650600"/>
            <a:ext cx="8802538" cy="1984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95" y="1484626"/>
            <a:ext cx="11465111" cy="49650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Wenn ich eine Schulregel erfinden dürfte, wäre das …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0769583-3702-CCBE-C256-FF3A585B0690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8</a:t>
            </a:r>
          </a:p>
        </p:txBody>
      </p:sp>
    </p:spTree>
    <p:extLst>
      <p:ext uri="{BB962C8B-B14F-4D97-AF65-F5344CB8AC3E}">
        <p14:creationId xmlns:p14="http://schemas.microsoft.com/office/powerpoint/2010/main" val="180712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C3C595E-8639-6EE9-04D0-3F4F857CEA9F}"/>
              </a:ext>
            </a:extLst>
          </p:cNvPr>
          <p:cNvSpPr/>
          <p:nvPr/>
        </p:nvSpPr>
        <p:spPr>
          <a:xfrm>
            <a:off x="3450563" y="2594617"/>
            <a:ext cx="5529533" cy="1639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75" y="1432956"/>
            <a:ext cx="11465111" cy="49650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Mein Traumberuf als Kind war …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990A4E-02E9-E9FC-952F-1DC57860C418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9</a:t>
            </a:r>
          </a:p>
        </p:txBody>
      </p:sp>
    </p:spTree>
    <p:extLst>
      <p:ext uri="{BB962C8B-B14F-4D97-AF65-F5344CB8AC3E}">
        <p14:creationId xmlns:p14="http://schemas.microsoft.com/office/powerpoint/2010/main" val="256676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6C5B141-0958-7108-BE13-1C8A3DF202BA}"/>
              </a:ext>
            </a:extLst>
          </p:cNvPr>
          <p:cNvSpPr/>
          <p:nvPr/>
        </p:nvSpPr>
        <p:spPr>
          <a:xfrm>
            <a:off x="1888882" y="3152954"/>
            <a:ext cx="8635042" cy="1811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48" y="1647467"/>
            <a:ext cx="11465111" cy="4965028"/>
          </a:xfrm>
        </p:spPr>
        <p:txBody>
          <a:bodyPr>
            <a:normAutofit fontScale="92500" lnSpcReduction="100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In meinem letzten Urlaub war ich in  … (Fantasieland)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7BAF7D-2352-F168-6F94-FA06F03E211D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9</a:t>
            </a:r>
          </a:p>
        </p:txBody>
      </p:sp>
    </p:spTree>
    <p:extLst>
      <p:ext uri="{BB962C8B-B14F-4D97-AF65-F5344CB8AC3E}">
        <p14:creationId xmlns:p14="http://schemas.microsoft.com/office/powerpoint/2010/main" val="1145475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3AD68E4-7EEC-1E57-97BE-C520DE6046B1}"/>
              </a:ext>
            </a:extLst>
          </p:cNvPr>
          <p:cNvSpPr/>
          <p:nvPr/>
        </p:nvSpPr>
        <p:spPr>
          <a:xfrm>
            <a:off x="838200" y="959752"/>
            <a:ext cx="2146540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10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867ECC8-A8C4-224C-975E-F9BDDB3E7AF8}"/>
              </a:ext>
            </a:extLst>
          </p:cNvPr>
          <p:cNvSpPr/>
          <p:nvPr/>
        </p:nvSpPr>
        <p:spPr>
          <a:xfrm>
            <a:off x="2656933" y="2948299"/>
            <a:ext cx="7082290" cy="1917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1463316"/>
            <a:ext cx="11465111" cy="4965028"/>
          </a:xfrm>
        </p:spPr>
        <p:txBody>
          <a:bodyPr>
            <a:normAutofit fontScale="92500" lnSpcReduction="100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Wenn ich nachts in der Schule alleine bin …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endParaRPr lang="de-DE" dirty="0">
              <a:latin typeface="Kristen ITC" panose="03050502040202030202" pitchFamily="66" charset="0"/>
            </a:endParaRPr>
          </a:p>
          <a:p>
            <a:r>
              <a:rPr lang="de-DE" dirty="0">
                <a:latin typeface="Kristen ITC" panose="03050502040202030202" pitchFamily="66" charset="0"/>
              </a:rPr>
              <a:t>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46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0228712-5CFA-344C-D35C-AF57522328A1}"/>
              </a:ext>
            </a:extLst>
          </p:cNvPr>
          <p:cNvSpPr/>
          <p:nvPr/>
        </p:nvSpPr>
        <p:spPr>
          <a:xfrm>
            <a:off x="3510951" y="2794958"/>
            <a:ext cx="5538159" cy="189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74" y="1302589"/>
            <a:ext cx="11465111" cy="4965028"/>
          </a:xfrm>
        </p:spPr>
        <p:txBody>
          <a:bodyPr>
            <a:normAutofit fontScale="92500" lnSpcReduction="100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Mein Traumberuf als Kind war … 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	(-&gt; Arbeite, wenn nötig, mit der Zoomfunktion)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D862574-4CC3-472E-1FFB-B3E7B65D9FAE}"/>
              </a:ext>
            </a:extLst>
          </p:cNvPr>
          <p:cNvSpPr/>
          <p:nvPr/>
        </p:nvSpPr>
        <p:spPr>
          <a:xfrm>
            <a:off x="838199" y="959752"/>
            <a:ext cx="2060275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11</a:t>
            </a:r>
          </a:p>
        </p:txBody>
      </p:sp>
    </p:spTree>
    <p:extLst>
      <p:ext uri="{BB962C8B-B14F-4D97-AF65-F5344CB8AC3E}">
        <p14:creationId xmlns:p14="http://schemas.microsoft.com/office/powerpoint/2010/main" val="226798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6DBD30C-8CB9-B40D-5BDA-5E7701ABEB59}"/>
              </a:ext>
            </a:extLst>
          </p:cNvPr>
          <p:cNvSpPr/>
          <p:nvPr/>
        </p:nvSpPr>
        <p:spPr>
          <a:xfrm>
            <a:off x="838200" y="959752"/>
            <a:ext cx="2577860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Drucken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1756614"/>
            <a:ext cx="11465111" cy="4965028"/>
          </a:xfrm>
        </p:spPr>
        <p:txBody>
          <a:bodyPr>
            <a:normAutofit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r>
              <a:rPr lang="de-DE" dirty="0">
                <a:latin typeface="Kristen ITC" panose="03050502040202030202" pitchFamily="66" charset="0"/>
              </a:rPr>
              <a:t>Du solltest jetzt wieder an deinem Platz sein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b="1" dirty="0">
                <a:latin typeface="Kristen ITC" panose="03050502040202030202" pitchFamily="66" charset="0"/>
              </a:rPr>
              <a:t>Drucke dein Dokument aus (ggf.: beidseitiger Druck)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76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EB85F70-1B32-D006-6BC7-EE8BAA42B380}"/>
              </a:ext>
            </a:extLst>
          </p:cNvPr>
          <p:cNvSpPr/>
          <p:nvPr/>
        </p:nvSpPr>
        <p:spPr>
          <a:xfrm>
            <a:off x="838199" y="959752"/>
            <a:ext cx="2957423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Vorstellen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1756614"/>
            <a:ext cx="11465111" cy="4965028"/>
          </a:xfrm>
        </p:spPr>
        <p:txBody>
          <a:bodyPr>
            <a:normAutofit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r>
              <a:rPr lang="de-DE" dirty="0">
                <a:latin typeface="Kristen ITC" panose="03050502040202030202" pitchFamily="66" charset="0"/>
              </a:rPr>
              <a:t>Du darfst dich jetzt vorstellen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r>
              <a:rPr lang="de-DE" dirty="0">
                <a:latin typeface="Kristen ITC" panose="03050502040202030202" pitchFamily="66" charset="0"/>
              </a:rPr>
              <a:t>Gerne darfst du danach erzählen, ob dir einige Ideen gefallen haben und/oder berichtigen ;-)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1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862A8B5-D2B2-673D-680A-437B3CD5F56A}"/>
              </a:ext>
            </a:extLst>
          </p:cNvPr>
          <p:cNvSpPr/>
          <p:nvPr/>
        </p:nvSpPr>
        <p:spPr>
          <a:xfrm>
            <a:off x="4072050" y="2967335"/>
            <a:ext cx="40479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Vorstellung</a:t>
            </a:r>
          </a:p>
          <a:p>
            <a:pPr algn="ctr"/>
            <a:r>
              <a:rPr lang="de-DE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me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8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2E2B9F5-7C5F-F7D8-9220-988B3B8549BC}"/>
              </a:ext>
            </a:extLst>
          </p:cNvPr>
          <p:cNvSpPr/>
          <p:nvPr/>
        </p:nvSpPr>
        <p:spPr>
          <a:xfrm>
            <a:off x="3358715" y="2622278"/>
            <a:ext cx="5474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Stundenverlauf</a:t>
            </a:r>
            <a:endParaRPr lang="de-DE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60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02117F9-4E46-CD22-EE6F-ECFE9E500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A79D8DB-67DC-ADCA-A78E-DDFCCF308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9497" l="9799" r="89950">
                        <a14:foregroundMark x1="29648" y1="87940" x2="35176" y2="95477"/>
                        <a14:foregroundMark x1="66583" y1="79648" x2="70352" y2="96482"/>
                        <a14:foregroundMark x1="63317" y1="81407" x2="61809" y2="93970"/>
                        <a14:foregroundMark x1="61558" y1="77638" x2="60804" y2="92462"/>
                        <a14:foregroundMark x1="80653" y1="73618" x2="81407" y2="86181"/>
                        <a14:foregroundMark x1="81407" y1="86181" x2="81910" y2="87186"/>
                        <a14:foregroundMark x1="79648" y1="84171" x2="83417" y2="98241"/>
                        <a14:foregroundMark x1="78643" y1="95477" x2="76382" y2="83417"/>
                        <a14:foregroundMark x1="80905" y1="92462" x2="75628" y2="95729"/>
                        <a14:foregroundMark x1="78643" y1="91960" x2="71859" y2="97990"/>
                        <a14:foregroundMark x1="76131" y1="90452" x2="77387" y2="99497"/>
                        <a14:foregroundMark x1="39950" y1="67839" x2="45729" y2="82161"/>
                        <a14:foregroundMark x1="33166" y1="65075" x2="33166" y2="65075"/>
                        <a14:foregroundMark x1="33920" y1="64070" x2="33668" y2="66834"/>
                        <a14:foregroundMark x1="37688" y1="64573" x2="40201" y2="67588"/>
                        <a14:foregroundMark x1="54020" y1="54774" x2="54020" y2="54774"/>
                        <a14:foregroundMark x1="53518" y1="53266" x2="53518" y2="53266"/>
                        <a14:foregroundMark x1="53518" y1="53266" x2="53518" y2="53266"/>
                        <a14:backgroundMark x1="24372" y1="65327" x2="17588" y2="84422"/>
                        <a14:backgroundMark x1="24874" y1="66834" x2="36181" y2="51508"/>
                        <a14:backgroundMark x1="36181" y1="51508" x2="36181" y2="51508"/>
                        <a14:backgroundMark x1="39447" y1="53266" x2="49497" y2="67337"/>
                        <a14:backgroundMark x1="46985" y1="74372" x2="40704" y2="55528"/>
                        <a14:backgroundMark x1="40704" y1="55528" x2="40704" y2="55528"/>
                        <a14:backgroundMark x1="48241" y1="76382" x2="50251" y2="68342"/>
                        <a14:backgroundMark x1="47487" y1="94724" x2="47739" y2="95980"/>
                        <a14:backgroundMark x1="44472" y1="86935" x2="51508" y2="98241"/>
                        <a14:backgroundMark x1="51508" y1="98241" x2="51508" y2="98241"/>
                        <a14:backgroundMark x1="49246" y1="87940" x2="50503" y2="94975"/>
                        <a14:backgroundMark x1="48995" y1="87437" x2="48995" y2="87437"/>
                        <a14:backgroundMark x1="48744" y1="86181" x2="48744" y2="86181"/>
                        <a14:backgroundMark x1="44221" y1="86432" x2="44221" y2="86432"/>
                        <a14:backgroundMark x1="49246" y1="86432" x2="49246" y2="86432"/>
                        <a14:backgroundMark x1="49497" y1="86181" x2="49497" y2="86181"/>
                      </a14:backgroundRemoval>
                    </a14:imgEffect>
                  </a14:imgLayer>
                </a14:imgProps>
              </a:ext>
            </a:extLst>
          </a:blip>
          <a:srcRect l="26183" t="36233" r="13516"/>
          <a:stretch/>
        </p:blipFill>
        <p:spPr>
          <a:xfrm>
            <a:off x="4409533" y="3703249"/>
            <a:ext cx="2983304" cy="31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0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0AE8CC4-7EFC-4185-AE70-067A8E91C855}"/>
              </a:ext>
            </a:extLst>
          </p:cNvPr>
          <p:cNvSpPr/>
          <p:nvPr/>
        </p:nvSpPr>
        <p:spPr>
          <a:xfrm>
            <a:off x="157507" y="6298667"/>
            <a:ext cx="21098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Organisation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B5820FC-1357-2BA5-5837-C775D8817F9C}"/>
              </a:ext>
            </a:extLst>
          </p:cNvPr>
          <p:cNvSpPr/>
          <p:nvPr/>
        </p:nvSpPr>
        <p:spPr>
          <a:xfrm>
            <a:off x="409964" y="1218544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120C79B-A502-4044-BB3F-97912CAD31CA}"/>
              </a:ext>
            </a:extLst>
          </p:cNvPr>
          <p:cNvSpPr/>
          <p:nvPr/>
        </p:nvSpPr>
        <p:spPr>
          <a:xfrm>
            <a:off x="411331" y="900265"/>
            <a:ext cx="6495495" cy="432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6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do:</a:t>
            </a:r>
            <a:endParaRPr lang="de-DE" sz="36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4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Hole deinen Ordner</a:t>
            </a:r>
          </a:p>
          <a:p>
            <a:pPr>
              <a:lnSpc>
                <a:spcPct val="107000"/>
              </a:lnSpc>
            </a:pPr>
            <a:endParaRPr lang="de-DE" sz="2400" b="1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Hole eine Tastaturabdeckung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2400" b="1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Setze dich ordentlich an deinen Platz (Ergonomische Sitzhaltung)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de-DE" sz="2400" b="1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Schalte den PC/Laptop ein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07DE76-FAA6-4A9D-9539-F9D3858FB41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0452" l="5025" r="96734">
                        <a14:foregroundMark x1="49497" y1="80905" x2="34673" y2="84171"/>
                        <a14:foregroundMark x1="64070" y1="82161" x2="88945" y2="88191"/>
                        <a14:foregroundMark x1="91457" y1="86935" x2="71357" y2="75628"/>
                        <a14:foregroundMark x1="71357" y1="75628" x2="64573" y2="74372"/>
                        <a14:foregroundMark x1="6281" y1="89698" x2="5276" y2="87940"/>
                        <a14:foregroundMark x1="95477" y1="88191" x2="96734" y2="90452"/>
                        <a14:foregroundMark x1="52513" y1="51005" x2="45477" y2="49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0440" y="1666080"/>
            <a:ext cx="5307330" cy="530733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16BAAA67-23E6-4148-9E94-38C53DD236D6}"/>
              </a:ext>
            </a:extLst>
          </p:cNvPr>
          <p:cNvSpPr/>
          <p:nvPr/>
        </p:nvSpPr>
        <p:spPr>
          <a:xfrm>
            <a:off x="7784957" y="150921"/>
            <a:ext cx="4222813" cy="1757777"/>
          </a:xfrm>
          <a:prstGeom prst="wedgeEllipseCallout">
            <a:avLst>
              <a:gd name="adj1" fmla="val 12574"/>
              <a:gd name="adj2" fmla="val 814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Willkommen im Wirtschaftsunterricht!</a:t>
            </a:r>
            <a:endParaRPr lang="de-DE" sz="105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97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0AE8CC4-7EFC-4185-AE70-067A8E91C855}"/>
              </a:ext>
            </a:extLst>
          </p:cNvPr>
          <p:cNvSpPr/>
          <p:nvPr/>
        </p:nvSpPr>
        <p:spPr>
          <a:xfrm>
            <a:off x="51708" y="6298667"/>
            <a:ext cx="23214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Tastschreiben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B30A18E-D648-B3C4-3438-0D1448689276}"/>
              </a:ext>
            </a:extLst>
          </p:cNvPr>
          <p:cNvSpPr/>
          <p:nvPr/>
        </p:nvSpPr>
        <p:spPr>
          <a:xfrm>
            <a:off x="411330" y="1209918"/>
            <a:ext cx="2323243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120C79B-A502-4044-BB3F-97912CAD31CA}"/>
              </a:ext>
            </a:extLst>
          </p:cNvPr>
          <p:cNvSpPr/>
          <p:nvPr/>
        </p:nvSpPr>
        <p:spPr>
          <a:xfrm>
            <a:off x="411331" y="900265"/>
            <a:ext cx="6495495" cy="23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6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Warm </a:t>
            </a:r>
            <a:r>
              <a:rPr lang="de-DE" sz="3600" b="1" dirty="0" err="1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sz="36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sz="36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4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Öffne Schreibprogramm </a:t>
            </a:r>
            <a:r>
              <a:rPr lang="de-DE" sz="2400" b="1" dirty="0" err="1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endParaRPr lang="de-DE" sz="2400" b="1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Schreibe Übung </a:t>
            </a:r>
            <a:r>
              <a:rPr lang="de-DE" sz="2400" b="1" dirty="0" err="1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(am besten passend zum Thema)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07DE76-FAA6-4A9D-9539-F9D3858FB41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0452" l="5025" r="96734">
                        <a14:foregroundMark x1="49497" y1="80905" x2="34673" y2="84171"/>
                        <a14:foregroundMark x1="64070" y1="82161" x2="88945" y2="88191"/>
                        <a14:foregroundMark x1="91457" y1="86935" x2="71357" y2="75628"/>
                        <a14:foregroundMark x1="71357" y1="75628" x2="64573" y2="74372"/>
                        <a14:foregroundMark x1="6281" y1="89698" x2="5276" y2="87940"/>
                        <a14:foregroundMark x1="95477" y1="88191" x2="96734" y2="90452"/>
                        <a14:foregroundMark x1="52513" y1="51005" x2="45477" y2="49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0440" y="1666080"/>
            <a:ext cx="5307330" cy="530733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16BAAA67-23E6-4148-9E94-38C53DD236D6}"/>
              </a:ext>
            </a:extLst>
          </p:cNvPr>
          <p:cNvSpPr/>
          <p:nvPr/>
        </p:nvSpPr>
        <p:spPr>
          <a:xfrm>
            <a:off x="7784957" y="150921"/>
            <a:ext cx="4222813" cy="1757777"/>
          </a:xfrm>
          <a:prstGeom prst="wedgeEllipseCallout">
            <a:avLst>
              <a:gd name="adj1" fmla="val 12574"/>
              <a:gd name="adj2" fmla="val 814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Tastschreiben</a:t>
            </a:r>
            <a:endParaRPr lang="de-DE" sz="1050" b="1" dirty="0">
              <a:latin typeface="Kristen ITC" panose="03050502040202030202" pitchFamily="66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D5FC58B-4D72-1FD7-6B5D-D7408E8D1FD4}"/>
              </a:ext>
            </a:extLst>
          </p:cNvPr>
          <p:cNvSpPr/>
          <p:nvPr/>
        </p:nvSpPr>
        <p:spPr>
          <a:xfrm>
            <a:off x="411331" y="3936837"/>
            <a:ext cx="6495495" cy="195175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600" b="1" u="sng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Für Schnelle:</a:t>
            </a:r>
            <a:endParaRPr lang="de-DE" sz="36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400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Schreibe Übung </a:t>
            </a:r>
            <a:r>
              <a:rPr lang="de-DE" sz="2400" b="1" dirty="0" err="1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endParaRPr lang="de-DE" sz="2400" b="1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de-DE" sz="24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Spiele Spiel </a:t>
            </a:r>
            <a:r>
              <a:rPr lang="de-DE" sz="2400" b="1" dirty="0" err="1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endParaRPr lang="de-DE" sz="2400" b="1" dirty="0">
              <a:latin typeface="Kristen ITC" panose="03050502040202030202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67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Y: Winterliches Windlicht basteln">
            <a:extLst>
              <a:ext uri="{FF2B5EF4-FFF2-40B4-BE49-F238E27FC236}">
                <a16:creationId xmlns:a16="http://schemas.microsoft.com/office/drawing/2014/main" id="{5EE01B7A-19BB-8074-93E4-E111847A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7" y="732764"/>
            <a:ext cx="3792844" cy="5052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dlichter basteln für Herbst, Winter &amp; Weihnachten - Mein DIY aus SWR  Kaffee oder Tee">
            <a:extLst>
              <a:ext uri="{FF2B5EF4-FFF2-40B4-BE49-F238E27FC236}">
                <a16:creationId xmlns:a16="http://schemas.microsoft.com/office/drawing/2014/main" id="{0D581608-D38D-813D-A4B5-28CF01F6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51" y="584278"/>
            <a:ext cx="2223200" cy="3557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dlichter Glücksfotos">
            <a:extLst>
              <a:ext uri="{FF2B5EF4-FFF2-40B4-BE49-F238E27FC236}">
                <a16:creationId xmlns:a16="http://schemas.microsoft.com/office/drawing/2014/main" id="{86237A2B-95C3-BF1D-B706-2227F03B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72" y="2222142"/>
            <a:ext cx="2318934" cy="3091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aternen-Transparentpapier in weiß mit 25 Blatt">
            <a:extLst>
              <a:ext uri="{FF2B5EF4-FFF2-40B4-BE49-F238E27FC236}">
                <a16:creationId xmlns:a16="http://schemas.microsoft.com/office/drawing/2014/main" id="{1CB00342-3AB6-40CB-DD3B-5D397739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56" y="824429"/>
            <a:ext cx="3246078" cy="24345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4143134-3A5F-CAF7-79DC-CF0972CED2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25" b="99000" l="70813" r="99750">
                        <a14:foregroundMark x1="74063" y1="66813" x2="75813" y2="79500"/>
                        <a14:foregroundMark x1="74063" y1="64000" x2="73563" y2="71563"/>
                        <a14:foregroundMark x1="76688" y1="62875" x2="87375" y2="61938"/>
                        <a14:foregroundMark x1="87375" y1="61938" x2="91313" y2="62000"/>
                        <a14:foregroundMark x1="97063" y1="61625" x2="97313" y2="80375"/>
                        <a14:foregroundMark x1="96313" y1="95375" x2="88188" y2="98063"/>
                        <a14:foregroundMark x1="88188" y1="98063" x2="77250" y2="96000"/>
                        <a14:foregroundMark x1="77250" y1="96000" x2="72750" y2="89188"/>
                        <a14:foregroundMark x1="72750" y1="89188" x2="72438" y2="87438"/>
                        <a14:foregroundMark x1="74438" y1="84875" x2="74688" y2="92438"/>
                        <a14:foregroundMark x1="74313" y1="96250" x2="74813" y2="90438"/>
                        <a14:foregroundMark x1="72813" y1="86813" x2="72813" y2="86813"/>
                        <a14:foregroundMark x1="84750" y1="78375" x2="85250" y2="87813"/>
                        <a14:foregroundMark x1="87875" y1="74313" x2="88938" y2="86688"/>
                        <a14:foregroundMark x1="94938" y1="83875" x2="96188" y2="93688"/>
                        <a14:foregroundMark x1="97188" y1="89563" x2="97188" y2="89563"/>
                        <a14:foregroundMark x1="97063" y1="87063" x2="97063" y2="91313"/>
                        <a14:foregroundMark x1="81000" y1="97500" x2="88938" y2="98750"/>
                        <a14:foregroundMark x1="88938" y1="98750" x2="91063" y2="98125"/>
                        <a14:foregroundMark x1="85250" y1="98750" x2="85250" y2="98750"/>
                        <a14:foregroundMark x1="86375" y1="98500" x2="79250" y2="98500"/>
                        <a14:foregroundMark x1="87750" y1="99000" x2="81625" y2="98750"/>
                        <a14:foregroundMark x1="73813" y1="94813" x2="72313" y2="89938"/>
                        <a14:foregroundMark x1="87000" y1="75500" x2="93563" y2="83125"/>
                        <a14:foregroundMark x1="94188" y1="64375" x2="94188" y2="76500"/>
                        <a14:foregroundMark x1="97563" y1="67063" x2="97688" y2="93438"/>
                        <a14:foregroundMark x1="75313" y1="58500" x2="94813" y2="58625"/>
                        <a14:foregroundMark x1="96688" y1="60125" x2="79250" y2="57125"/>
                        <a14:foregroundMark x1="84750" y1="40625" x2="80375" y2="44500"/>
                        <a14:foregroundMark x1="80375" y1="44500" x2="74000" y2="50375"/>
                        <a14:foregroundMark x1="74000" y1="50375" x2="71500" y2="57063"/>
                        <a14:foregroundMark x1="71500" y1="57063" x2="72813" y2="61625"/>
                        <a14:foregroundMark x1="73813" y1="57875" x2="90625" y2="58438"/>
                        <a14:foregroundMark x1="90625" y1="58438" x2="97063" y2="58375"/>
                        <a14:foregroundMark x1="98750" y1="58500" x2="91313" y2="56875"/>
                        <a14:foregroundMark x1="99750" y1="58625" x2="97563" y2="51625"/>
                        <a14:foregroundMark x1="97563" y1="51625" x2="87250" y2="42063"/>
                        <a14:foregroundMark x1="87250" y1="42063" x2="84375" y2="40750"/>
                        <a14:foregroundMark x1="74188" y1="70313" x2="74688" y2="79750"/>
                        <a14:foregroundMark x1="72813" y1="69063" x2="73813" y2="75625"/>
                        <a14:foregroundMark x1="72938" y1="72438" x2="72938" y2="72438"/>
                        <a14:foregroundMark x1="72688" y1="71813" x2="72688" y2="71813"/>
                        <a14:foregroundMark x1="97813" y1="67188" x2="97938" y2="75125"/>
                        <a14:foregroundMark x1="97938" y1="75125" x2="97938" y2="75125"/>
                        <a14:foregroundMark x1="90063" y1="98500" x2="98188" y2="95188"/>
                        <a14:foregroundMark x1="98188" y1="95188" x2="98063" y2="78625"/>
                        <a14:foregroundMark x1="94716" y1="50388" x2="95063" y2="52563"/>
                        <a14:foregroundMark x1="93438" y1="42375" x2="94641" y2="49919"/>
                        <a14:foregroundMark x1="96175" y1="47779" x2="98188" y2="56250"/>
                        <a14:foregroundMark x1="95188" y1="43625" x2="95487" y2="44881"/>
                        <a14:backgroundMark x1="95188" y1="45813" x2="95188" y2="45813"/>
                        <a14:backgroundMark x1="92813" y1="44063" x2="96125" y2="46750"/>
                        <a14:backgroundMark x1="92688" y1="43438" x2="96125" y2="47813"/>
                        <a14:backgroundMark x1="96750" y1="54063" x2="94688" y2="50313"/>
                      </a14:backgroundRemoval>
                    </a14:imgEffect>
                  </a14:imgLayer>
                </a14:imgProps>
              </a:ext>
            </a:extLst>
          </a:blip>
          <a:srcRect l="67582" t="37862"/>
          <a:stretch/>
        </p:blipFill>
        <p:spPr>
          <a:xfrm>
            <a:off x="4459474" y="4253542"/>
            <a:ext cx="1227149" cy="23522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Grafik 4" descr="Ein Bild, das Text, Glasflasche, Drink, Alkoholisches Getränk enthält.&#10;&#10;KI-generierte Inhalte können fehlerhaft sein.">
            <a:extLst>
              <a:ext uri="{FF2B5EF4-FFF2-40B4-BE49-F238E27FC236}">
                <a16:creationId xmlns:a16="http://schemas.microsoft.com/office/drawing/2014/main" id="{EBF5D6A1-B6BB-48CB-C3BC-32989B75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573" b="77865" l="9954" r="89931">
                        <a14:foregroundMark x1="35301" y1="27292" x2="35301" y2="31458"/>
                        <a14:foregroundMark x1="38310" y1="26563" x2="36921" y2="32448"/>
                        <a14:foregroundMark x1="35880" y1="35573" x2="36227" y2="42760"/>
                        <a14:foregroundMark x1="36227" y1="42760" x2="38310" y2="41875"/>
                        <a14:foregroundMark x1="38657" y1="37969" x2="38657" y2="43385"/>
                        <a14:foregroundMark x1="32523" y1="75833" x2="45023" y2="73958"/>
                        <a14:foregroundMark x1="31134" y1="77500" x2="44376" y2="76580"/>
                        <a14:foregroundMark x1="67940" y1="26771" x2="64931" y2="32969"/>
                        <a14:foregroundMark x1="57407" y1="76875" x2="71296" y2="76615"/>
                        <a14:foregroundMark x1="71065" y1="26406" x2="71065" y2="26406"/>
                        <a14:foregroundMark x1="67708" y1="25938" x2="69329" y2="25677"/>
                        <a14:foregroundMark x1="69329" y1="36615" x2="66551" y2="51458"/>
                        <a14:foregroundMark x1="72685" y1="48281" x2="78009" y2="60365"/>
                        <a14:foregroundMark x1="65741" y1="34479" x2="62616" y2="49063"/>
                        <a14:foregroundMark x1="69907" y1="32969" x2="69907" y2="34219"/>
                        <a14:foregroundMark x1="70833" y1="33333" x2="69676" y2="32708"/>
                        <a14:foregroundMark x1="35880" y1="45417" x2="47338" y2="50938"/>
                        <a14:foregroundMark x1="60764" y1="52812" x2="71875" y2="55729"/>
                        <a14:foregroundMark x1="73611" y1="54323" x2="68287" y2="56719"/>
                        <a14:foregroundMark x1="39468" y1="46406" x2="37500" y2="51927"/>
                        <a14:foregroundMark x1="35880" y1="46146" x2="30208" y2="50052"/>
                        <a14:foregroundMark x1="32986" y1="44896" x2="27199" y2="47031"/>
                        <a14:foregroundMark x1="28822" y1="77138" x2="29398" y2="76250"/>
                        <a14:foregroundMark x1="31829" y1="34219" x2="31829" y2="34219"/>
                        <a14:foregroundMark x1="31944" y1="33281" x2="31944" y2="33281"/>
                        <a14:foregroundMark x1="31829" y1="32865" x2="31829" y2="32865"/>
                        <a14:foregroundMark x1="32176" y1="36719" x2="32523" y2="38229"/>
                        <a14:foregroundMark x1="31829" y1="41510" x2="31829" y2="41510"/>
                        <a14:foregroundMark x1="32190" y1="43854" x2="32407" y2="45000"/>
                        <a14:foregroundMark x1="31944" y1="42552" x2="32190" y2="43854"/>
                        <a14:foregroundMark x1="64005" y1="77604" x2="64005" y2="77604"/>
                        <a14:foregroundMark x1="75116" y1="75833" x2="75116" y2="75833"/>
                        <a14:foregroundMark x1="58912" y1="77552" x2="63079" y2="77865"/>
                        <a14:backgroundMark x1="40046" y1="79115" x2="40046" y2="79115"/>
                        <a14:backgroundMark x1="40278" y1="78646" x2="35880" y2="78958"/>
                        <a14:backgroundMark x1="37616" y1="78177" x2="32523" y2="78281"/>
                        <a14:backgroundMark x1="31829" y1="77969" x2="31829" y2="77969"/>
                        <a14:backgroundMark x1="31829" y1="77708" x2="31829" y2="77708"/>
                        <a14:backgroundMark x1="29167" y1="77292" x2="30324" y2="77344"/>
                        <a14:backgroundMark x1="28241" y1="77292" x2="30093" y2="78542"/>
                        <a14:backgroundMark x1="28819" y1="77031" x2="28819" y2="77031"/>
                        <a14:backgroundMark x1="28819" y1="77188" x2="28819" y2="77188"/>
                        <a14:backgroundMark x1="49769" y1="76198" x2="45255" y2="77344"/>
                        <a14:backgroundMark x1="76389" y1="76198" x2="76389" y2="76198"/>
                        <a14:backgroundMark x1="72454" y1="29792" x2="72685" y2="31510"/>
                        <a14:backgroundMark x1="49537" y1="25469" x2="49537" y2="34427"/>
                        <a14:backgroundMark x1="50694" y1="33698" x2="49190" y2="45469"/>
                        <a14:backgroundMark x1="18634" y1="47969" x2="13889" y2="62083"/>
                        <a14:backgroundMark x1="13889" y1="62083" x2="13889" y2="62083"/>
                        <a14:backgroundMark x1="72106" y1="36719" x2="72106" y2="36719"/>
                        <a14:backgroundMark x1="30556" y1="43854" x2="30556" y2="43854"/>
                        <a14:backgroundMark x1="70949" y1="42240" x2="70949" y2="4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29" b="20126"/>
          <a:stretch/>
        </p:blipFill>
        <p:spPr>
          <a:xfrm>
            <a:off x="6185140" y="3336935"/>
            <a:ext cx="2632972" cy="34664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752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llbild anzeigen">
            <a:extLst>
              <a:ext uri="{FF2B5EF4-FFF2-40B4-BE49-F238E27FC236}">
                <a16:creationId xmlns:a16="http://schemas.microsoft.com/office/drawing/2014/main" id="{0D413D0C-CCDF-494E-8E85-094BE7CA9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32375" b="31625"/>
          <a:stretch/>
        </p:blipFill>
        <p:spPr bwMode="auto">
          <a:xfrm>
            <a:off x="281068" y="129688"/>
            <a:ext cx="8225593" cy="13599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EA4737B-4D5E-44C6-98EC-1F1611068466}"/>
              </a:ext>
            </a:extLst>
          </p:cNvPr>
          <p:cNvSpPr/>
          <p:nvPr/>
        </p:nvSpPr>
        <p:spPr>
          <a:xfrm>
            <a:off x="505126" y="2125334"/>
            <a:ext cx="63995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Wieso könnte man sowas brauchen?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5462ECC-2972-4D8D-8E2B-849E6039008C}"/>
              </a:ext>
            </a:extLst>
          </p:cNvPr>
          <p:cNvSpPr/>
          <p:nvPr/>
        </p:nvSpPr>
        <p:spPr>
          <a:xfrm>
            <a:off x="542177" y="3218382"/>
            <a:ext cx="69124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Weshalb könntest DU sowas erstellen?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582F93-BDDE-4E79-8FC4-B2CB87E40DEC}"/>
              </a:ext>
            </a:extLst>
          </p:cNvPr>
          <p:cNvSpPr/>
          <p:nvPr/>
        </p:nvSpPr>
        <p:spPr>
          <a:xfrm>
            <a:off x="542177" y="4341051"/>
            <a:ext cx="7585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Warum könnte es später mal nützlich sein?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2A86969-EA2B-49EF-979C-556B79025799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585317-8604-4F70-B9A0-854C223A5A5B}"/>
              </a:ext>
            </a:extLst>
          </p:cNvPr>
          <p:cNvSpPr/>
          <p:nvPr/>
        </p:nvSpPr>
        <p:spPr>
          <a:xfrm>
            <a:off x="2464332" y="517257"/>
            <a:ext cx="5279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2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Wieso</a:t>
            </a:r>
            <a:r>
              <a:rPr lang="de-DE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?</a:t>
            </a:r>
            <a:r>
              <a:rPr lang="de-D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32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Weshalb</a:t>
            </a:r>
            <a:r>
              <a:rPr lang="de-DE" sz="3200" b="0" cap="none" spc="0" dirty="0">
                <a:ln w="0"/>
                <a:solidFill>
                  <a:srgbClr val="E91B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?</a:t>
            </a:r>
            <a:r>
              <a:rPr lang="de-D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32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Warum</a:t>
            </a:r>
            <a:r>
              <a:rPr lang="de-DE" sz="3200" b="0" cap="none" spc="0" dirty="0">
                <a:ln w="0"/>
                <a:solidFill>
                  <a:srgbClr val="02ABE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1ACF11-AC5E-446A-B484-5AF9D13A6861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8" b="96734" l="7538" r="89950">
                        <a14:foregroundMark x1="31156" y1="44221" x2="31658" y2="43719"/>
                        <a14:foregroundMark x1="43970" y1="55025" x2="39698" y2="55779"/>
                        <a14:foregroundMark x1="36181" y1="55779" x2="36181" y2="55779"/>
                        <a14:foregroundMark x1="50503" y1="72864" x2="54020" y2="73618"/>
                        <a14:foregroundMark x1="63065" y1="55528" x2="65829" y2="55276"/>
                        <a14:foregroundMark x1="51759" y1="94975" x2="56030" y2="95980"/>
                        <a14:foregroundMark x1="54020" y1="96231" x2="50754" y2="96734"/>
                        <a14:foregroundMark x1="55276" y1="95980" x2="44724" y2="94975"/>
                        <a14:foregroundMark x1="7538" y1="77387" x2="7538" y2="74874"/>
                        <a14:foregroundMark x1="38442" y1="8794" x2="39698" y2="9548"/>
                        <a14:foregroundMark x1="63819" y1="7538" x2="62814" y2="7538"/>
                        <a14:foregroundMark x1="39698" y1="7789" x2="37688" y2="7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648" y="2997279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E4F150CF-533F-E753-5F3D-362FCE818288}"/>
              </a:ext>
            </a:extLst>
          </p:cNvPr>
          <p:cNvSpPr/>
          <p:nvPr/>
        </p:nvSpPr>
        <p:spPr>
          <a:xfrm>
            <a:off x="3268142" y="442167"/>
            <a:ext cx="5602696" cy="2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00F5FCA-3A34-07F7-6B15-BDBD4422551F}"/>
              </a:ext>
            </a:extLst>
          </p:cNvPr>
          <p:cNvSpPr/>
          <p:nvPr/>
        </p:nvSpPr>
        <p:spPr>
          <a:xfrm>
            <a:off x="87660" y="4879292"/>
            <a:ext cx="3321170" cy="1483744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5F48DC5-0A6E-93D4-D842-D7D080F1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704" b="22894"/>
          <a:stretch/>
        </p:blipFill>
        <p:spPr>
          <a:xfrm rot="203150">
            <a:off x="-307183" y="121961"/>
            <a:ext cx="4312503" cy="617191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013FCF1-EFBB-5AD0-05CE-F6B4186AB007}"/>
              </a:ext>
            </a:extLst>
          </p:cNvPr>
          <p:cNvSpPr/>
          <p:nvPr/>
        </p:nvSpPr>
        <p:spPr>
          <a:xfrm>
            <a:off x="3241632" y="192640"/>
            <a:ext cx="56557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Lass uns ein Windlicht machen!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8ACB4AA-CD8A-F0C5-0453-BF301025A16B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B2D34E8-6538-88F9-53B1-6764F5568FFD}"/>
              </a:ext>
            </a:extLst>
          </p:cNvPr>
          <p:cNvSpPr/>
          <p:nvPr/>
        </p:nvSpPr>
        <p:spPr>
          <a:xfrm>
            <a:off x="3408830" y="1383068"/>
            <a:ext cx="78582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Suche dir eines dieser Themen zum MS Tag 2026 (26.03.) aus: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FDDB3C-6538-9F14-7361-3D9CC9B60126}"/>
              </a:ext>
            </a:extLst>
          </p:cNvPr>
          <p:cNvSpPr/>
          <p:nvPr/>
        </p:nvSpPr>
        <p:spPr>
          <a:xfrm>
            <a:off x="3568662" y="1863441"/>
            <a:ext cx="6999367" cy="2688949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CA7BB67-0B03-01EB-CDE2-8CE6A6CCC06F}"/>
              </a:ext>
            </a:extLst>
          </p:cNvPr>
          <p:cNvSpPr/>
          <p:nvPr/>
        </p:nvSpPr>
        <p:spPr>
          <a:xfrm>
            <a:off x="5827344" y="1947223"/>
            <a:ext cx="24144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Linksextremismus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8730B56-DF21-719C-D24C-DA6B4E763A41}"/>
              </a:ext>
            </a:extLst>
          </p:cNvPr>
          <p:cNvSpPr/>
          <p:nvPr/>
        </p:nvSpPr>
        <p:spPr>
          <a:xfrm rot="20730195">
            <a:off x="7471366" y="3857367"/>
            <a:ext cx="26244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Rechtsextremismus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9C3412-3F4A-FF7E-F380-5E3A6B8DED8A}"/>
              </a:ext>
            </a:extLst>
          </p:cNvPr>
          <p:cNvSpPr/>
          <p:nvPr/>
        </p:nvSpPr>
        <p:spPr>
          <a:xfrm rot="20270678">
            <a:off x="3941166" y="2259430"/>
            <a:ext cx="13163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Sexismus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4E178B7-EE50-99C7-9610-692461110E7D}"/>
              </a:ext>
            </a:extLst>
          </p:cNvPr>
          <p:cNvSpPr/>
          <p:nvPr/>
        </p:nvSpPr>
        <p:spPr>
          <a:xfrm rot="208392">
            <a:off x="5043084" y="2504576"/>
            <a:ext cx="15007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Islamismus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2C0108D-E0FB-23E8-1055-526DD18AFB33}"/>
              </a:ext>
            </a:extLst>
          </p:cNvPr>
          <p:cNvSpPr/>
          <p:nvPr/>
        </p:nvSpPr>
        <p:spPr>
          <a:xfrm rot="279085">
            <a:off x="6564466" y="2485344"/>
            <a:ext cx="38347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Antimuslimischer Populismus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0629D9B-43B8-9B8B-2CBC-F3788125EF35}"/>
              </a:ext>
            </a:extLst>
          </p:cNvPr>
          <p:cNvSpPr/>
          <p:nvPr/>
        </p:nvSpPr>
        <p:spPr>
          <a:xfrm>
            <a:off x="3875985" y="3088478"/>
            <a:ext cx="25651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Queerfeindlichkeit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975A84C-C94E-B45C-A216-F9329F0EB842}"/>
              </a:ext>
            </a:extLst>
          </p:cNvPr>
          <p:cNvSpPr/>
          <p:nvPr/>
        </p:nvSpPr>
        <p:spPr>
          <a:xfrm rot="628412">
            <a:off x="4994438" y="4022998"/>
            <a:ext cx="14590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Ableismus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86D909F-35AA-07D8-3941-BC3D1D35BAC0}"/>
              </a:ext>
            </a:extLst>
          </p:cNvPr>
          <p:cNvSpPr/>
          <p:nvPr/>
        </p:nvSpPr>
        <p:spPr>
          <a:xfrm>
            <a:off x="6456512" y="3005771"/>
            <a:ext cx="20954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Antisemitismus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4CEA9A-EBA0-421F-33F3-6C7792FA65FE}"/>
              </a:ext>
            </a:extLst>
          </p:cNvPr>
          <p:cNvSpPr/>
          <p:nvPr/>
        </p:nvSpPr>
        <p:spPr>
          <a:xfrm rot="268119">
            <a:off x="4730512" y="3568613"/>
            <a:ext cx="20697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Antiziganismus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8CFD5E3-36CB-88E4-550D-63E7A8630A95}"/>
              </a:ext>
            </a:extLst>
          </p:cNvPr>
          <p:cNvSpPr/>
          <p:nvPr/>
        </p:nvSpPr>
        <p:spPr>
          <a:xfrm>
            <a:off x="8763273" y="3088478"/>
            <a:ext cx="14253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Rassismus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166E5D5-8DCB-E4A9-C5F3-9D9E1BC3B3C4}"/>
              </a:ext>
            </a:extLst>
          </p:cNvPr>
          <p:cNvSpPr/>
          <p:nvPr/>
        </p:nvSpPr>
        <p:spPr>
          <a:xfrm rot="20680968">
            <a:off x="6912491" y="3596280"/>
            <a:ext cx="19399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Nationalismus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A01A674-2B2C-32E6-EFDB-3B4273AB71E7}"/>
              </a:ext>
            </a:extLst>
          </p:cNvPr>
          <p:cNvSpPr/>
          <p:nvPr/>
        </p:nvSpPr>
        <p:spPr>
          <a:xfrm>
            <a:off x="4090655" y="5621431"/>
            <a:ext cx="8037094" cy="1093335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C57B8DC-D343-3006-46FB-3C66CF5A20E4}"/>
              </a:ext>
            </a:extLst>
          </p:cNvPr>
          <p:cNvSpPr/>
          <p:nvPr/>
        </p:nvSpPr>
        <p:spPr>
          <a:xfrm>
            <a:off x="4112193" y="5599049"/>
            <a:ext cx="54108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Meine Schule macht da leider nicht mit… 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kann ich auch was anderes machen?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8272E11-D4D7-646C-516B-D01F0B2ABCBB}"/>
              </a:ext>
            </a:extLst>
          </p:cNvPr>
          <p:cNvSpPr/>
          <p:nvPr/>
        </p:nvSpPr>
        <p:spPr>
          <a:xfrm>
            <a:off x="9153306" y="6463063"/>
            <a:ext cx="2922461" cy="20005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46ABAD0-D674-60D1-6753-4005AD6788C8}"/>
              </a:ext>
            </a:extLst>
          </p:cNvPr>
          <p:cNvSpPr/>
          <p:nvPr/>
        </p:nvSpPr>
        <p:spPr>
          <a:xfrm>
            <a:off x="9039025" y="6271380"/>
            <a:ext cx="31510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- JA!!! Überrasch uns 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sym typeface="Wingdings" panose="05000000000000000000" pitchFamily="2" charset="2"/>
              </a:rPr>
              <a:t></a:t>
            </a:r>
            <a:endParaRPr lang="de-DE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56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873276" y="1531015"/>
            <a:ext cx="539442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Arbeite 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Textfeldern/</a:t>
            </a:r>
            <a:r>
              <a:rPr lang="de-DE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WordArts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Bildern (z. B.: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Cliparts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, Vektorgrafiken)</a:t>
            </a:r>
          </a:p>
          <a:p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613155" y="480982"/>
            <a:ext cx="3984723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675990" y="145402"/>
            <a:ext cx="46153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(easy)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5D0961-D0B0-A129-74EE-E7D6E7DC6EF6}"/>
              </a:ext>
            </a:extLst>
          </p:cNvPr>
          <p:cNvSpPr/>
          <p:nvPr/>
        </p:nvSpPr>
        <p:spPr>
          <a:xfrm>
            <a:off x="675990" y="1531015"/>
            <a:ext cx="1144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Layout: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32F738-A815-80AB-FF24-B764DD82CC8A}"/>
              </a:ext>
            </a:extLst>
          </p:cNvPr>
          <p:cNvSpPr/>
          <p:nvPr/>
        </p:nvSpPr>
        <p:spPr>
          <a:xfrm>
            <a:off x="663707" y="1902784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Querformat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0C6FED-84C4-8F62-B4DE-5129C6EC1B86}"/>
              </a:ext>
            </a:extLst>
          </p:cNvPr>
          <p:cNvSpPr/>
          <p:nvPr/>
        </p:nvSpPr>
        <p:spPr>
          <a:xfrm>
            <a:off x="626465" y="3466122"/>
            <a:ext cx="5845580" cy="1698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3C1029-DB39-E6F5-734D-2124B40F0C24}"/>
              </a:ext>
            </a:extLst>
          </p:cNvPr>
          <p:cNvSpPr/>
          <p:nvPr/>
        </p:nvSpPr>
        <p:spPr>
          <a:xfrm>
            <a:off x="9129220" y="5708896"/>
            <a:ext cx="2776309" cy="985435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6BA2A8C-F230-B5E6-FCAC-67346306DE37}"/>
              </a:ext>
            </a:extLst>
          </p:cNvPr>
          <p:cNvSpPr/>
          <p:nvPr/>
        </p:nvSpPr>
        <p:spPr>
          <a:xfrm>
            <a:off x="421760" y="3290161"/>
            <a:ext cx="61911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Platz zu den Rändern zu lassen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BAC434-E0CF-CB94-30FB-7EC781B6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704" b="22894"/>
          <a:stretch/>
        </p:blipFill>
        <p:spPr>
          <a:xfrm rot="203150">
            <a:off x="9225125" y="2536424"/>
            <a:ext cx="2848959" cy="407733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C7D82A6-83DE-92CD-7BCB-ACE99C1D8D5B}"/>
              </a:ext>
            </a:extLst>
          </p:cNvPr>
          <p:cNvSpPr/>
          <p:nvPr/>
        </p:nvSpPr>
        <p:spPr>
          <a:xfrm>
            <a:off x="577568" y="5217515"/>
            <a:ext cx="9320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Speichern: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Brandl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WiK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-&gt; Klassenordner -&gt; dein Ordner -&gt; Layout-Druckerzeugnisse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B800344-6AEA-13DA-BD82-8C7D9D10CAF2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8E4DCE46-FA78-1964-E07F-4942B1819C95}"/>
              </a:ext>
            </a:extLst>
          </p:cNvPr>
          <p:cNvCxnSpPr/>
          <p:nvPr/>
        </p:nvCxnSpPr>
        <p:spPr>
          <a:xfrm>
            <a:off x="577568" y="5089584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9AFEC9F8-B038-89EC-5FC2-CF0728A764F2}"/>
              </a:ext>
            </a:extLst>
          </p:cNvPr>
          <p:cNvSpPr/>
          <p:nvPr/>
        </p:nvSpPr>
        <p:spPr>
          <a:xfrm>
            <a:off x="613155" y="992096"/>
            <a:ext cx="53287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ein Blatt mit folgenden Kriterien</a:t>
            </a:r>
            <a:endParaRPr lang="de-DE" sz="20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1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200110" y="315689"/>
            <a:ext cx="6426057" cy="265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200110" y="61076"/>
            <a:ext cx="115821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 und Zusammenbauen </a:t>
            </a:r>
            <a:endParaRPr lang="de-DE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266684" y="725493"/>
            <a:ext cx="7168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Probedruck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(Drucke 1x auf Druckerpapier und schau, ob alles passt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3C1029-DB39-E6F5-734D-2124B40F0C24}"/>
              </a:ext>
            </a:extLst>
          </p:cNvPr>
          <p:cNvSpPr/>
          <p:nvPr/>
        </p:nvSpPr>
        <p:spPr>
          <a:xfrm>
            <a:off x="10032521" y="5976908"/>
            <a:ext cx="1785668" cy="765146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BAC434-E0CF-CB94-30FB-7EC781B6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704" b="22894"/>
          <a:stretch/>
        </p:blipFill>
        <p:spPr>
          <a:xfrm rot="203150">
            <a:off x="10022603" y="3915993"/>
            <a:ext cx="1931389" cy="27641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98EB8C0-AF4F-786F-A5CD-136EB7042062}"/>
              </a:ext>
            </a:extLst>
          </p:cNvPr>
          <p:cNvSpPr/>
          <p:nvPr/>
        </p:nvSpPr>
        <p:spPr>
          <a:xfrm>
            <a:off x="534144" y="1504542"/>
            <a:ext cx="38234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Alles passt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Geh jetzt zur Lehrkraft und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frag nach Transparentpapier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F0E43D-FC1F-AD7C-E489-37E4E590A6C8}"/>
              </a:ext>
            </a:extLst>
          </p:cNvPr>
          <p:cNvSpPr/>
          <p:nvPr/>
        </p:nvSpPr>
        <p:spPr>
          <a:xfrm>
            <a:off x="6176638" y="1596628"/>
            <a:ext cx="50385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Es passt noch nicht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Überarbeite dein Dokument nochmal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Mach dann nochmal einen Probedruck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69D1BE-4BF3-6A84-8561-CC4EDEEAD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3267672" y="1219427"/>
            <a:ext cx="626597" cy="7010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0D1666-C8E5-3786-E766-10357C9B5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6672631" y="1259465"/>
            <a:ext cx="626597" cy="7010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4480C7-9D37-F5CD-9CEC-C9A7643D7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481" b="95679" l="43422" r="65943">
                        <a14:foregroundMark x1="65676" y1="94189" x2="65676" y2="94189"/>
                      </a14:backgroundRemoval>
                    </a14:imgEffect>
                  </a14:imgLayer>
                </a14:imgProps>
              </a:ext>
            </a:extLst>
          </a:blip>
          <a:srcRect l="40607" t="72956" r="31242" b="1796"/>
          <a:stretch/>
        </p:blipFill>
        <p:spPr>
          <a:xfrm>
            <a:off x="9502996" y="698500"/>
            <a:ext cx="1930590" cy="229812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71E22B3-62FB-B89C-D0BE-77360E4FE430}"/>
              </a:ext>
            </a:extLst>
          </p:cNvPr>
          <p:cNvSpPr/>
          <p:nvPr/>
        </p:nvSpPr>
        <p:spPr>
          <a:xfrm>
            <a:off x="283746" y="2841976"/>
            <a:ext cx="37208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Transparentpapier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Leg dein Transparentpapier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ganz oben ins Papierfach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1098B1E-F538-11D3-BA2C-B4A72774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2232130" y="2278983"/>
            <a:ext cx="626597" cy="70107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BFFC53D-9F5C-8E47-E4F9-85BBA1293B51}"/>
              </a:ext>
            </a:extLst>
          </p:cNvPr>
          <p:cNvSpPr/>
          <p:nvPr/>
        </p:nvSpPr>
        <p:spPr>
          <a:xfrm>
            <a:off x="2452535" y="3895282"/>
            <a:ext cx="4908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EINZELDRUCK!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dass NUR DU druckst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414FD92-6570-166E-B03E-A04ABB29FC2D}"/>
              </a:ext>
            </a:extLst>
          </p:cNvPr>
          <p:cNvSpPr/>
          <p:nvPr/>
        </p:nvSpPr>
        <p:spPr>
          <a:xfrm>
            <a:off x="6942170" y="3575082"/>
            <a:ext cx="1293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A433AF6-61AC-0A19-FBB3-26C680A1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3006825" y="3611458"/>
            <a:ext cx="626597" cy="7010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9C26827-818B-1B1F-A5BC-AE77B8E4F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029963" flipH="1">
            <a:off x="6248966" y="3663254"/>
            <a:ext cx="626597" cy="701075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92763B99-4FF1-0E98-DB07-2B61AC15BBAF}"/>
              </a:ext>
            </a:extLst>
          </p:cNvPr>
          <p:cNvSpPr/>
          <p:nvPr/>
        </p:nvSpPr>
        <p:spPr>
          <a:xfrm>
            <a:off x="410470" y="4863762"/>
            <a:ext cx="9487265" cy="1316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A15A318-6DB3-01D6-3C81-1E66977A69E7}"/>
              </a:ext>
            </a:extLst>
          </p:cNvPr>
          <p:cNvSpPr/>
          <p:nvPr/>
        </p:nvSpPr>
        <p:spPr>
          <a:xfrm>
            <a:off x="486221" y="5014554"/>
            <a:ext cx="1957601" cy="2515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81A4B88-DEE4-968F-B96B-7BE294F7B2D3}"/>
              </a:ext>
            </a:extLst>
          </p:cNvPr>
          <p:cNvSpPr/>
          <p:nvPr/>
        </p:nvSpPr>
        <p:spPr>
          <a:xfrm>
            <a:off x="459778" y="5215118"/>
            <a:ext cx="76722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Rolle dein Transpapier und klebe es (Alternativ: Tackern)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Hole dir dein Teelicht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You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did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it!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sym typeface="Wingdings" panose="05000000000000000000" pitchFamily="2" charset="2"/>
              </a:rPr>
              <a:t></a:t>
            </a:r>
            <a:endParaRPr lang="de-DE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E229CA3-DAED-4C06-ACC2-FBEE7B35A08D}"/>
              </a:ext>
            </a:extLst>
          </p:cNvPr>
          <p:cNvSpPr/>
          <p:nvPr/>
        </p:nvSpPr>
        <p:spPr>
          <a:xfrm>
            <a:off x="459778" y="4858800"/>
            <a:ext cx="18069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Fertigstellen: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5B9E41E-14C0-BFEA-8687-4F4685E7ED7B}"/>
              </a:ext>
            </a:extLst>
          </p:cNvPr>
          <p:cNvCxnSpPr/>
          <p:nvPr/>
        </p:nvCxnSpPr>
        <p:spPr>
          <a:xfrm>
            <a:off x="612073" y="4718256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09CEB0-BEEB-DE55-70BB-53E5A5E612B6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C4A2CEE-0D95-0A3E-4E51-DB5A7593BF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9725" y="3120091"/>
            <a:ext cx="1271015" cy="12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3517320" y="1482462"/>
            <a:ext cx="547137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Arbeite 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Seitenrand: Formkontur; Breite 6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pt</a:t>
            </a:r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Textfeldern/</a:t>
            </a:r>
            <a:r>
              <a:rPr lang="de-DE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WordArts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Bildern (z. B.: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Cliparts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, Vektorgrafiken)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670701" y="542144"/>
            <a:ext cx="5221141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670701" y="280293"/>
            <a:ext cx="66506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(</a:t>
            </a:r>
            <a:r>
              <a:rPr lang="de-DE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mediocre</a:t>
            </a:r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) 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5D0961-D0B0-A129-74EE-E7D6E7DC6EF6}"/>
              </a:ext>
            </a:extLst>
          </p:cNvPr>
          <p:cNvSpPr/>
          <p:nvPr/>
        </p:nvSpPr>
        <p:spPr>
          <a:xfrm>
            <a:off x="613154" y="1532773"/>
            <a:ext cx="1144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Layout: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32F738-A815-80AB-FF24-B764DD82CC8A}"/>
              </a:ext>
            </a:extLst>
          </p:cNvPr>
          <p:cNvSpPr/>
          <p:nvPr/>
        </p:nvSpPr>
        <p:spPr>
          <a:xfrm>
            <a:off x="595828" y="1897960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Querformat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471AF27-93B8-8CB9-5E89-2A311127A379}"/>
              </a:ext>
            </a:extLst>
          </p:cNvPr>
          <p:cNvSpPr/>
          <p:nvPr/>
        </p:nvSpPr>
        <p:spPr>
          <a:xfrm>
            <a:off x="559723" y="4603776"/>
            <a:ext cx="5720573" cy="164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840DE2-803E-93E8-E209-28096249CE52}"/>
              </a:ext>
            </a:extLst>
          </p:cNvPr>
          <p:cNvSpPr/>
          <p:nvPr/>
        </p:nvSpPr>
        <p:spPr>
          <a:xfrm rot="274319">
            <a:off x="10398281" y="2435366"/>
            <a:ext cx="1351160" cy="774549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6BA2A8C-F230-B5E6-FCAC-67346306DE37}"/>
              </a:ext>
            </a:extLst>
          </p:cNvPr>
          <p:cNvSpPr/>
          <p:nvPr/>
        </p:nvSpPr>
        <p:spPr>
          <a:xfrm>
            <a:off x="324450" y="4441288"/>
            <a:ext cx="61911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Platz zu den Rändern zu lassen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FF765C-7E0D-DCAC-9B5A-C2FE16FCE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065" y1="20990" x2="22685" y2="24271"/>
                        <a14:foregroundMark x1="21296" y1="24010" x2="21296" y2="24010"/>
                        <a14:foregroundMark x1="21296" y1="23906" x2="21863" y2="25691"/>
                        <a14:foregroundMark x1="29977" y1="70417" x2="48727" y2="73854"/>
                        <a14:foregroundMark x1="48727" y1="73854" x2="64120" y2="74271"/>
                        <a14:foregroundMark x1="64120" y1="74271" x2="74190" y2="71458"/>
                        <a14:foregroundMark x1="75000" y1="59740" x2="74421" y2="71302"/>
                        <a14:foregroundMark x1="32755" y1="71458" x2="53356" y2="74583"/>
                        <a14:foregroundMark x1="53356" y1="74583" x2="57870" y2="74323"/>
                        <a14:foregroundMark x1="33565" y1="72708" x2="52662" y2="75729"/>
                        <a14:foregroundMark x1="29630" y1="68333" x2="29630" y2="68333"/>
                        <a14:foregroundMark x1="29630" y1="68333" x2="29630" y2="69271"/>
                        <a14:foregroundMark x1="75347" y1="69583" x2="75347" y2="69583"/>
                        <a14:foregroundMark x1="75347" y1="69375" x2="75347" y2="69375"/>
                        <a14:foregroundMark x1="21644" y1="27865" x2="21644" y2="27865"/>
                        <a14:foregroundMark x1="21644" y1="26927" x2="21759" y2="27135"/>
                        <a14:foregroundMark x1="21759" y1="26302" x2="21759" y2="26302"/>
                        <a14:backgroundMark x1="19907" y1="26667" x2="19907" y2="26667"/>
                        <a14:backgroundMark x1="20384" y1="27865" x2="20718" y2="29323"/>
                        <a14:backgroundMark x1="20255" y1="27301" x2="20384" y2="27865"/>
                        <a14:backgroundMark x1="20026" y1="26302" x2="20206" y2="27086"/>
                        <a14:backgroundMark x1="19907" y1="25781" x2="20026" y2="26302"/>
                        <a14:backgroundMark x1="85185" y1="46667" x2="84606" y2="50156"/>
                      </a14:backgroundRemoval>
                    </a14:imgEffect>
                  </a14:imgLayer>
                </a14:imgProps>
              </a:ext>
            </a:extLst>
          </a:blip>
          <a:srcRect l="17592" t="15727" r="12037" b="22361"/>
          <a:stretch/>
        </p:blipFill>
        <p:spPr>
          <a:xfrm>
            <a:off x="10371145" y="240379"/>
            <a:ext cx="1449863" cy="283466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908217A-4F45-F95E-29FC-236610889DE1}"/>
              </a:ext>
            </a:extLst>
          </p:cNvPr>
          <p:cNvSpPr/>
          <p:nvPr/>
        </p:nvSpPr>
        <p:spPr>
          <a:xfrm>
            <a:off x="670701" y="3113678"/>
            <a:ext cx="5413822" cy="112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741D0E-924A-9C84-53B3-F3F7D7BB8908}"/>
              </a:ext>
            </a:extLst>
          </p:cNvPr>
          <p:cNvSpPr/>
          <p:nvPr/>
        </p:nvSpPr>
        <p:spPr>
          <a:xfrm>
            <a:off x="613154" y="1014345"/>
            <a:ext cx="32464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eine Collage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6B734EC-6C86-53E8-E3A3-3C603A3C196C}"/>
              </a:ext>
            </a:extLst>
          </p:cNvPr>
          <p:cNvSpPr/>
          <p:nvPr/>
        </p:nvSpPr>
        <p:spPr>
          <a:xfrm>
            <a:off x="726472" y="3128940"/>
            <a:ext cx="14350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Verwende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C11FFCE-5C1B-A77D-4F9F-576987F912DC}"/>
              </a:ext>
            </a:extLst>
          </p:cNvPr>
          <p:cNvSpPr/>
          <p:nvPr/>
        </p:nvSpPr>
        <p:spPr>
          <a:xfrm>
            <a:off x="670701" y="3504784"/>
            <a:ext cx="5498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als Trennlinien (z.B. Linie, Viereck)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oder eine 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Tabelle</a:t>
            </a:r>
            <a:endParaRPr lang="de-DE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B7304CD-ADAB-C0BC-E2B8-2EAEA1FB0389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658E04C-4048-4168-1B5A-618A0B181CB0}"/>
              </a:ext>
            </a:extLst>
          </p:cNvPr>
          <p:cNvSpPr/>
          <p:nvPr/>
        </p:nvSpPr>
        <p:spPr>
          <a:xfrm>
            <a:off x="595828" y="5433194"/>
            <a:ext cx="9320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Speichern: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Brandl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WiK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-&gt; Klassenordner -&gt; dein Ordner -&gt; Layout-Druckerzeugnisse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DCE49FA-7936-B0FB-9F0F-350F2EE91F5A}"/>
              </a:ext>
            </a:extLst>
          </p:cNvPr>
          <p:cNvCxnSpPr/>
          <p:nvPr/>
        </p:nvCxnSpPr>
        <p:spPr>
          <a:xfrm>
            <a:off x="595828" y="5305263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10E8B31-A857-D65D-22DE-C4FEAAFC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2101">
            <a:off x="7562778" y="3106287"/>
            <a:ext cx="3330773" cy="23268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708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4C166C-5C40-3591-0451-BCB8D456ED47}"/>
              </a:ext>
            </a:extLst>
          </p:cNvPr>
          <p:cNvSpPr/>
          <p:nvPr/>
        </p:nvSpPr>
        <p:spPr>
          <a:xfrm>
            <a:off x="3155635" y="2028468"/>
            <a:ext cx="5602696" cy="4291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90E461-8295-3956-D160-0A93ED6CF1B1}"/>
              </a:ext>
            </a:extLst>
          </p:cNvPr>
          <p:cNvSpPr/>
          <p:nvPr/>
        </p:nvSpPr>
        <p:spPr>
          <a:xfrm>
            <a:off x="1377043" y="1623039"/>
            <a:ext cx="915988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Kennenlernen</a:t>
            </a:r>
          </a:p>
          <a:p>
            <a:pPr algn="ctr"/>
            <a:endParaRPr lang="de-DE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r>
              <a:rPr lang="de-D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„Fakten über mich, </a:t>
            </a:r>
          </a:p>
          <a:p>
            <a:pPr algn="ctr"/>
            <a:r>
              <a:rPr lang="de-D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die ich noch nicht wusste“</a:t>
            </a:r>
          </a:p>
        </p:txBody>
      </p:sp>
    </p:spTree>
    <p:extLst>
      <p:ext uri="{BB962C8B-B14F-4D97-AF65-F5344CB8AC3E}">
        <p14:creationId xmlns:p14="http://schemas.microsoft.com/office/powerpoint/2010/main" val="254102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200110" y="315689"/>
            <a:ext cx="6426057" cy="265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60085" y="94424"/>
            <a:ext cx="115821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 und Zusammenbauen </a:t>
            </a:r>
            <a:endParaRPr lang="de-DE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266684" y="725493"/>
            <a:ext cx="7168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Probedruck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(Drucke 1x auf Druckerpapier und schau, ob alles passt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3C1029-DB39-E6F5-734D-2124B40F0C24}"/>
              </a:ext>
            </a:extLst>
          </p:cNvPr>
          <p:cNvSpPr/>
          <p:nvPr/>
        </p:nvSpPr>
        <p:spPr>
          <a:xfrm>
            <a:off x="10032521" y="5976908"/>
            <a:ext cx="1785668" cy="765146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BAC434-E0CF-CB94-30FB-7EC781B6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704" b="22894"/>
          <a:stretch/>
        </p:blipFill>
        <p:spPr>
          <a:xfrm rot="203150">
            <a:off x="10022603" y="3915993"/>
            <a:ext cx="1931389" cy="27641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98EB8C0-AF4F-786F-A5CD-136EB7042062}"/>
              </a:ext>
            </a:extLst>
          </p:cNvPr>
          <p:cNvSpPr/>
          <p:nvPr/>
        </p:nvSpPr>
        <p:spPr>
          <a:xfrm>
            <a:off x="534144" y="1504542"/>
            <a:ext cx="38234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Alles passt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Geh jetzt zur Lehrkraft und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frag nach Transparentpapier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F0E43D-FC1F-AD7C-E489-37E4E590A6C8}"/>
              </a:ext>
            </a:extLst>
          </p:cNvPr>
          <p:cNvSpPr/>
          <p:nvPr/>
        </p:nvSpPr>
        <p:spPr>
          <a:xfrm>
            <a:off x="6176638" y="1596628"/>
            <a:ext cx="50385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Es passt noch nicht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Überarbeite dein Dokument nochmal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Mach dann nochmal einen Probedruck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69D1BE-4BF3-6A84-8561-CC4EDEEAD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3267672" y="1219427"/>
            <a:ext cx="626597" cy="7010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0D1666-C8E5-3786-E766-10357C9B5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6672631" y="1259465"/>
            <a:ext cx="626597" cy="7010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4480C7-9D37-F5CD-9CEC-C9A7643D7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481" b="95679" l="43422" r="65943">
                        <a14:foregroundMark x1="65676" y1="94189" x2="65676" y2="94189"/>
                      </a14:backgroundRemoval>
                    </a14:imgEffect>
                  </a14:imgLayer>
                </a14:imgProps>
              </a:ext>
            </a:extLst>
          </a:blip>
          <a:srcRect l="40607" t="72956" r="31242" b="1796"/>
          <a:stretch/>
        </p:blipFill>
        <p:spPr>
          <a:xfrm>
            <a:off x="9502996" y="698500"/>
            <a:ext cx="1930590" cy="229812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71E22B3-62FB-B89C-D0BE-77360E4FE430}"/>
              </a:ext>
            </a:extLst>
          </p:cNvPr>
          <p:cNvSpPr/>
          <p:nvPr/>
        </p:nvSpPr>
        <p:spPr>
          <a:xfrm>
            <a:off x="283746" y="2841976"/>
            <a:ext cx="37208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Transparentpapier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Leg dein Transparentpapier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ganz oben ins Papierfach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1098B1E-F538-11D3-BA2C-B4A72774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2232130" y="2278983"/>
            <a:ext cx="626597" cy="70107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BFFC53D-9F5C-8E47-E4F9-85BBA1293B51}"/>
              </a:ext>
            </a:extLst>
          </p:cNvPr>
          <p:cNvSpPr/>
          <p:nvPr/>
        </p:nvSpPr>
        <p:spPr>
          <a:xfrm>
            <a:off x="2452535" y="3895282"/>
            <a:ext cx="4908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EINZELDRUCK!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dass NUR DU druckst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414FD92-6570-166E-B03E-A04ABB29FC2D}"/>
              </a:ext>
            </a:extLst>
          </p:cNvPr>
          <p:cNvSpPr/>
          <p:nvPr/>
        </p:nvSpPr>
        <p:spPr>
          <a:xfrm>
            <a:off x="6942170" y="3575082"/>
            <a:ext cx="1293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A433AF6-61AC-0A19-FBB3-26C680A1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3006825" y="3611458"/>
            <a:ext cx="626597" cy="7010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9C26827-818B-1B1F-A5BC-AE77B8E4F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029963" flipH="1">
            <a:off x="6248966" y="3663254"/>
            <a:ext cx="626597" cy="701075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92763B99-4FF1-0E98-DB07-2B61AC15BBAF}"/>
              </a:ext>
            </a:extLst>
          </p:cNvPr>
          <p:cNvSpPr/>
          <p:nvPr/>
        </p:nvSpPr>
        <p:spPr>
          <a:xfrm>
            <a:off x="410470" y="4863762"/>
            <a:ext cx="9487265" cy="1316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A15A318-6DB3-01D6-3C81-1E66977A69E7}"/>
              </a:ext>
            </a:extLst>
          </p:cNvPr>
          <p:cNvSpPr/>
          <p:nvPr/>
        </p:nvSpPr>
        <p:spPr>
          <a:xfrm>
            <a:off x="486221" y="5014554"/>
            <a:ext cx="1957601" cy="2515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81A4B88-DEE4-968F-B96B-7BE294F7B2D3}"/>
              </a:ext>
            </a:extLst>
          </p:cNvPr>
          <p:cNvSpPr/>
          <p:nvPr/>
        </p:nvSpPr>
        <p:spPr>
          <a:xfrm>
            <a:off x="459778" y="5215118"/>
            <a:ext cx="76722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Rolle dein Transpapier und klebe es (Alternativ: Tackern)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Hole dir dein Teelicht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You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did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it!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sym typeface="Wingdings" panose="05000000000000000000" pitchFamily="2" charset="2"/>
              </a:rPr>
              <a:t></a:t>
            </a:r>
            <a:endParaRPr lang="de-DE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E229CA3-DAED-4C06-ACC2-FBEE7B35A08D}"/>
              </a:ext>
            </a:extLst>
          </p:cNvPr>
          <p:cNvSpPr/>
          <p:nvPr/>
        </p:nvSpPr>
        <p:spPr>
          <a:xfrm>
            <a:off x="459778" y="4858800"/>
            <a:ext cx="18069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Fertigstellen: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5B9E41E-14C0-BFEA-8687-4F4685E7ED7B}"/>
              </a:ext>
            </a:extLst>
          </p:cNvPr>
          <p:cNvCxnSpPr/>
          <p:nvPr/>
        </p:nvCxnSpPr>
        <p:spPr>
          <a:xfrm>
            <a:off x="612073" y="4718256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09CEB0-BEEB-DE55-70BB-53E5A5E612B6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C4A2CEE-0D95-0A3E-4E51-DB5A7593BF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9725" y="3120091"/>
            <a:ext cx="1271015" cy="12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11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3709089-D02E-5B1A-8F1C-5402EE7EC3F7}"/>
              </a:ext>
            </a:extLst>
          </p:cNvPr>
          <p:cNvSpPr/>
          <p:nvPr/>
        </p:nvSpPr>
        <p:spPr>
          <a:xfrm>
            <a:off x="619252" y="4898264"/>
            <a:ext cx="5823469" cy="15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767571" y="1749413"/>
            <a:ext cx="547137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Arbeite 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Seitenrand: Formkontur; Breite 6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pt</a:t>
            </a:r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Textfeldern/</a:t>
            </a:r>
            <a:r>
              <a:rPr lang="de-DE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WordArts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Bildern (z. B.: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Cliparts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, Vektorgrafiken)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670701" y="542144"/>
            <a:ext cx="5720573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637768" y="253574"/>
            <a:ext cx="66506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(</a:t>
            </a:r>
            <a:r>
              <a:rPr lang="de-DE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mediocre</a:t>
            </a:r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) II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5D0961-D0B0-A129-74EE-E7D6E7DC6EF6}"/>
              </a:ext>
            </a:extLst>
          </p:cNvPr>
          <p:cNvSpPr/>
          <p:nvPr/>
        </p:nvSpPr>
        <p:spPr>
          <a:xfrm>
            <a:off x="613154" y="1782582"/>
            <a:ext cx="1144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Layout: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32F738-A815-80AB-FF24-B764DD82CC8A}"/>
              </a:ext>
            </a:extLst>
          </p:cNvPr>
          <p:cNvSpPr/>
          <p:nvPr/>
        </p:nvSpPr>
        <p:spPr>
          <a:xfrm>
            <a:off x="613154" y="2182692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Querformat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6BA2A8C-F230-B5E6-FCAC-67346306DE37}"/>
              </a:ext>
            </a:extLst>
          </p:cNvPr>
          <p:cNvSpPr/>
          <p:nvPr/>
        </p:nvSpPr>
        <p:spPr>
          <a:xfrm>
            <a:off x="421761" y="4740959"/>
            <a:ext cx="61911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Platz zu den Rändern zu lassen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908217A-4F45-F95E-29FC-236610889DE1}"/>
              </a:ext>
            </a:extLst>
          </p:cNvPr>
          <p:cNvSpPr/>
          <p:nvPr/>
        </p:nvSpPr>
        <p:spPr>
          <a:xfrm>
            <a:off x="682178" y="3664931"/>
            <a:ext cx="5413822" cy="997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741D0E-924A-9C84-53B3-F3F7D7BB8908}"/>
              </a:ext>
            </a:extLst>
          </p:cNvPr>
          <p:cNvSpPr/>
          <p:nvPr/>
        </p:nvSpPr>
        <p:spPr>
          <a:xfrm>
            <a:off x="554419" y="1195548"/>
            <a:ext cx="58368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eine Bildergeschichte /Comic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6B734EC-6C86-53E8-E3A3-3C603A3C196C}"/>
              </a:ext>
            </a:extLst>
          </p:cNvPr>
          <p:cNvSpPr/>
          <p:nvPr/>
        </p:nvSpPr>
        <p:spPr>
          <a:xfrm>
            <a:off x="637768" y="3674224"/>
            <a:ext cx="14350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Verwende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C11FFCE-5C1B-A77D-4F9F-576987F912DC}"/>
              </a:ext>
            </a:extLst>
          </p:cNvPr>
          <p:cNvSpPr/>
          <p:nvPr/>
        </p:nvSpPr>
        <p:spPr>
          <a:xfrm>
            <a:off x="609580" y="3954479"/>
            <a:ext cx="5498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als Trennlinien (z.B. Linie, Viereck)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oder eine Tabelle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543CF11-C2C9-03BC-5450-AD240FFC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521" y="415260"/>
            <a:ext cx="4102731" cy="251662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05DE5AA-2FC5-FC88-CF41-7E5B04F51E9D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E4BDA9B-A5A3-3175-02C7-1BB96BA0ECC2}"/>
              </a:ext>
            </a:extLst>
          </p:cNvPr>
          <p:cNvSpPr/>
          <p:nvPr/>
        </p:nvSpPr>
        <p:spPr>
          <a:xfrm>
            <a:off x="554419" y="5492178"/>
            <a:ext cx="9320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Speichern: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Brandl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WiK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-&gt; Klassenordner -&gt; dein Ordner -&gt; Layout-Druckerzeugnisse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10B4E90-DE92-BA1F-D63E-D09E5C761C0A}"/>
              </a:ext>
            </a:extLst>
          </p:cNvPr>
          <p:cNvCxnSpPr/>
          <p:nvPr/>
        </p:nvCxnSpPr>
        <p:spPr>
          <a:xfrm>
            <a:off x="554419" y="5364247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52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200110" y="315689"/>
            <a:ext cx="6426057" cy="265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200110" y="51542"/>
            <a:ext cx="11582146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 und Zusammenbauen </a:t>
            </a:r>
            <a:endParaRPr lang="de-DE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266684" y="725493"/>
            <a:ext cx="7168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Probedruck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(Drucke 1x auf Druckerpapier und schau, ob alles passt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3C1029-DB39-E6F5-734D-2124B40F0C24}"/>
              </a:ext>
            </a:extLst>
          </p:cNvPr>
          <p:cNvSpPr/>
          <p:nvPr/>
        </p:nvSpPr>
        <p:spPr>
          <a:xfrm>
            <a:off x="10032521" y="5976908"/>
            <a:ext cx="1785668" cy="765146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BAC434-E0CF-CB94-30FB-7EC781B6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704" b="22894"/>
          <a:stretch/>
        </p:blipFill>
        <p:spPr>
          <a:xfrm rot="203150">
            <a:off x="10022603" y="3915993"/>
            <a:ext cx="1931389" cy="27641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98EB8C0-AF4F-786F-A5CD-136EB7042062}"/>
              </a:ext>
            </a:extLst>
          </p:cNvPr>
          <p:cNvSpPr/>
          <p:nvPr/>
        </p:nvSpPr>
        <p:spPr>
          <a:xfrm>
            <a:off x="534144" y="1504542"/>
            <a:ext cx="38234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Alles passt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Geh jetzt zur Lehrkraft und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frag nach Transparentpapier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F0E43D-FC1F-AD7C-E489-37E4E590A6C8}"/>
              </a:ext>
            </a:extLst>
          </p:cNvPr>
          <p:cNvSpPr/>
          <p:nvPr/>
        </p:nvSpPr>
        <p:spPr>
          <a:xfrm>
            <a:off x="6176638" y="1596628"/>
            <a:ext cx="50385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Es passt noch nicht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Überarbeite dein Dokument nochmal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Mach dann nochmal einen Probedruck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69D1BE-4BF3-6A84-8561-CC4EDEEAD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3267672" y="1219427"/>
            <a:ext cx="626597" cy="7010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0D1666-C8E5-3786-E766-10357C9B5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6672631" y="1259465"/>
            <a:ext cx="626597" cy="7010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4480C7-9D37-F5CD-9CEC-C9A7643D7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481" b="95679" l="43422" r="65943">
                        <a14:foregroundMark x1="65676" y1="94189" x2="65676" y2="94189"/>
                      </a14:backgroundRemoval>
                    </a14:imgEffect>
                  </a14:imgLayer>
                </a14:imgProps>
              </a:ext>
            </a:extLst>
          </a:blip>
          <a:srcRect l="40607" t="72956" r="31242" b="1796"/>
          <a:stretch/>
        </p:blipFill>
        <p:spPr>
          <a:xfrm>
            <a:off x="9502996" y="698500"/>
            <a:ext cx="1930590" cy="229812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71E22B3-62FB-B89C-D0BE-77360E4FE430}"/>
              </a:ext>
            </a:extLst>
          </p:cNvPr>
          <p:cNvSpPr/>
          <p:nvPr/>
        </p:nvSpPr>
        <p:spPr>
          <a:xfrm>
            <a:off x="283746" y="2841976"/>
            <a:ext cx="37208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Transparentpapier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Leg dein Transparentpapier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ganz oben ins Papierfach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1098B1E-F538-11D3-BA2C-B4A72774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2232130" y="2278983"/>
            <a:ext cx="626597" cy="70107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BFFC53D-9F5C-8E47-E4F9-85BBA1293B51}"/>
              </a:ext>
            </a:extLst>
          </p:cNvPr>
          <p:cNvSpPr/>
          <p:nvPr/>
        </p:nvSpPr>
        <p:spPr>
          <a:xfrm>
            <a:off x="2452535" y="3895282"/>
            <a:ext cx="4908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EINZELDRUCK!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dass NUR DU druckst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414FD92-6570-166E-B03E-A04ABB29FC2D}"/>
              </a:ext>
            </a:extLst>
          </p:cNvPr>
          <p:cNvSpPr/>
          <p:nvPr/>
        </p:nvSpPr>
        <p:spPr>
          <a:xfrm>
            <a:off x="6942170" y="3575082"/>
            <a:ext cx="1293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A433AF6-61AC-0A19-FBB3-26C680A1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3006825" y="3611458"/>
            <a:ext cx="626597" cy="7010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9C26827-818B-1B1F-A5BC-AE77B8E4F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029963" flipH="1">
            <a:off x="6248966" y="3663254"/>
            <a:ext cx="626597" cy="701075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92763B99-4FF1-0E98-DB07-2B61AC15BBAF}"/>
              </a:ext>
            </a:extLst>
          </p:cNvPr>
          <p:cNvSpPr/>
          <p:nvPr/>
        </p:nvSpPr>
        <p:spPr>
          <a:xfrm>
            <a:off x="410470" y="4863762"/>
            <a:ext cx="9487265" cy="1316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A15A318-6DB3-01D6-3C81-1E66977A69E7}"/>
              </a:ext>
            </a:extLst>
          </p:cNvPr>
          <p:cNvSpPr/>
          <p:nvPr/>
        </p:nvSpPr>
        <p:spPr>
          <a:xfrm>
            <a:off x="486221" y="5014554"/>
            <a:ext cx="1957601" cy="2515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81A4B88-DEE4-968F-B96B-7BE294F7B2D3}"/>
              </a:ext>
            </a:extLst>
          </p:cNvPr>
          <p:cNvSpPr/>
          <p:nvPr/>
        </p:nvSpPr>
        <p:spPr>
          <a:xfrm>
            <a:off x="459778" y="5215118"/>
            <a:ext cx="76722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Rolle dein Transpapier und klebe es (Alternativ: Tackern)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Hole dir dein Teelicht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You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did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it!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sym typeface="Wingdings" panose="05000000000000000000" pitchFamily="2" charset="2"/>
              </a:rPr>
              <a:t></a:t>
            </a:r>
            <a:endParaRPr lang="de-DE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E229CA3-DAED-4C06-ACC2-FBEE7B35A08D}"/>
              </a:ext>
            </a:extLst>
          </p:cNvPr>
          <p:cNvSpPr/>
          <p:nvPr/>
        </p:nvSpPr>
        <p:spPr>
          <a:xfrm>
            <a:off x="459778" y="4858800"/>
            <a:ext cx="18069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Fertigstellen: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5B9E41E-14C0-BFEA-8687-4F4685E7ED7B}"/>
              </a:ext>
            </a:extLst>
          </p:cNvPr>
          <p:cNvCxnSpPr/>
          <p:nvPr/>
        </p:nvCxnSpPr>
        <p:spPr>
          <a:xfrm>
            <a:off x="612073" y="4718256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09CEB0-BEEB-DE55-70BB-53E5A5E612B6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C4A2CEE-0D95-0A3E-4E51-DB5A7593BF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9725" y="3120091"/>
            <a:ext cx="1271015" cy="12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BCEC503-E4CD-85E6-834A-F5CF10E07A2B}"/>
              </a:ext>
            </a:extLst>
          </p:cNvPr>
          <p:cNvSpPr/>
          <p:nvPr/>
        </p:nvSpPr>
        <p:spPr>
          <a:xfrm>
            <a:off x="445695" y="1182360"/>
            <a:ext cx="1446418" cy="129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E2736F6-3F74-EEFE-8E91-3476A32F04D7}"/>
              </a:ext>
            </a:extLst>
          </p:cNvPr>
          <p:cNvSpPr/>
          <p:nvPr/>
        </p:nvSpPr>
        <p:spPr>
          <a:xfrm>
            <a:off x="445694" y="996956"/>
            <a:ext cx="517481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Tonpapier</a:t>
            </a:r>
          </a:p>
          <a:p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Miss den Umfang deines Windlichts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Übertrage diesen auf das Tonpapier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	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-&gt; Gib noch mind. 2 cm hinzu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Schneide deinen Kreis aus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Schneide diesen ca. alle 1-2 cm ein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	-&gt; damit du es umknicken kannst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613155" y="480982"/>
            <a:ext cx="6287977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679909" y="193114"/>
            <a:ext cx="8858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Teelichthalter 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1" name="Grafik 10" descr="Ein Bild, das Im Haus, Platte enthält.&#10;&#10;KI-generierte Inhalte können fehlerhaft sein.">
            <a:extLst>
              <a:ext uri="{FF2B5EF4-FFF2-40B4-BE49-F238E27FC236}">
                <a16:creationId xmlns:a16="http://schemas.microsoft.com/office/drawing/2014/main" id="{19A72E5A-CEF1-6818-E168-E03785607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333" r="94213">
                        <a14:foregroundMark x1="8449" y1="44167" x2="8681" y2="49167"/>
                        <a14:foregroundMark x1="91782" y1="41771" x2="94213" y2="4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39" b="32375"/>
          <a:stretch/>
        </p:blipFill>
        <p:spPr>
          <a:xfrm>
            <a:off x="4188261" y="4024507"/>
            <a:ext cx="2864497" cy="266632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1393E10-FB30-5B4F-4484-CEE36BD040AE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38E94BF-48C0-6C1C-EA12-0B14ECB1DD3A}"/>
              </a:ext>
            </a:extLst>
          </p:cNvPr>
          <p:cNvSpPr/>
          <p:nvPr/>
        </p:nvSpPr>
        <p:spPr>
          <a:xfrm>
            <a:off x="6287902" y="1188868"/>
            <a:ext cx="1239197" cy="122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6875871-C94F-450E-085B-F4A95C175EE7}"/>
              </a:ext>
            </a:extLst>
          </p:cNvPr>
          <p:cNvSpPr/>
          <p:nvPr/>
        </p:nvSpPr>
        <p:spPr>
          <a:xfrm>
            <a:off x="6244538" y="996956"/>
            <a:ext cx="594746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Drucker</a:t>
            </a:r>
          </a:p>
          <a:p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Miss den Umfang deines Windlichts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einen Kreis mit diesen Maßen in Word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	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-&gt; Gib noch mind. 2 cm hinzu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Schneide deinen Kreis aus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Schneide diesen ca. alle 1-2 cm ein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	-&gt; damit du es umknicken kannst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0E36251-58ED-4BE5-D698-269846CB6339}"/>
              </a:ext>
            </a:extLst>
          </p:cNvPr>
          <p:cNvCxnSpPr>
            <a:cxnSpLocks/>
          </p:cNvCxnSpPr>
          <p:nvPr/>
        </p:nvCxnSpPr>
        <p:spPr>
          <a:xfrm>
            <a:off x="5698342" y="996956"/>
            <a:ext cx="0" cy="2686523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549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72F81C6D-CDC1-CE3B-63CA-141C4C4C4580}"/>
              </a:ext>
            </a:extLst>
          </p:cNvPr>
          <p:cNvSpPr/>
          <p:nvPr/>
        </p:nvSpPr>
        <p:spPr>
          <a:xfrm>
            <a:off x="9549441" y="5154916"/>
            <a:ext cx="2540055" cy="1090610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 descr="Ein Bild, das Text, Im Haus, Behälter für Lebensmittellagerung, Tisch enthält.&#10;&#10;KI-generierte Inhalte können fehlerhaft sein.">
            <a:extLst>
              <a:ext uri="{FF2B5EF4-FFF2-40B4-BE49-F238E27FC236}">
                <a16:creationId xmlns:a16="http://schemas.microsoft.com/office/drawing/2014/main" id="{BF1B7632-F70C-7F60-B2D9-12F28A866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4491" y1="44531" x2="84491" y2="48073"/>
                        <a14:foregroundMark x1="60995" y1="16719" x2="60995" y2="16719"/>
                        <a14:backgroundMark x1="39699" y1="11094" x2="8681" y2="14479"/>
                        <a14:backgroundMark x1="50347" y1="13698" x2="87500" y2="15365"/>
                        <a14:backgroundMark x1="58449" y1="58490" x2="58449" y2="58490"/>
                        <a14:backgroundMark x1="58796" y1="58490" x2="62616" y2="58490"/>
                        <a14:backgroundMark x1="59028" y1="58490" x2="56481" y2="58490"/>
                        <a14:backgroundMark x1="56829" y1="59010" x2="53472" y2="58490"/>
                        <a14:backgroundMark x1="52662" y1="58229" x2="45370" y2="58490"/>
                        <a14:backgroundMark x1="47338" y1="58490" x2="35301" y2="57865"/>
                        <a14:backgroundMark x1="46412" y1="58125" x2="32176" y2="57344"/>
                        <a14:backgroundMark x1="40856" y1="57760" x2="27778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0" b="38994"/>
          <a:stretch/>
        </p:blipFill>
        <p:spPr>
          <a:xfrm>
            <a:off x="9260137" y="3136297"/>
            <a:ext cx="3086100" cy="314001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47066A3-50EC-E1E1-6878-37368E238887}"/>
              </a:ext>
            </a:extLst>
          </p:cNvPr>
          <p:cNvSpPr/>
          <p:nvPr/>
        </p:nvSpPr>
        <p:spPr>
          <a:xfrm>
            <a:off x="2922960" y="1537318"/>
            <a:ext cx="54713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Arbeite 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Textfeldern/</a:t>
            </a:r>
            <a:r>
              <a:rPr lang="de-DE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WordArts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Bildern (z. B.: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Cliparts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, Vektorgrafiken)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67E25F-8BAB-FFE9-E078-3A48B2B943D1}"/>
              </a:ext>
            </a:extLst>
          </p:cNvPr>
          <p:cNvSpPr/>
          <p:nvPr/>
        </p:nvSpPr>
        <p:spPr>
          <a:xfrm>
            <a:off x="324080" y="335436"/>
            <a:ext cx="3935805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0AB5028-C240-54E9-9CAE-C6C381EBEC75}"/>
              </a:ext>
            </a:extLst>
          </p:cNvPr>
          <p:cNvSpPr/>
          <p:nvPr/>
        </p:nvSpPr>
        <p:spPr>
          <a:xfrm>
            <a:off x="286211" y="5547"/>
            <a:ext cx="66506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(</a:t>
            </a:r>
            <a:r>
              <a:rPr lang="de-DE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hard</a:t>
            </a:r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) 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91B188C-D70E-C0AF-9D55-6DF392910E5B}"/>
              </a:ext>
            </a:extLst>
          </p:cNvPr>
          <p:cNvSpPr/>
          <p:nvPr/>
        </p:nvSpPr>
        <p:spPr>
          <a:xfrm>
            <a:off x="532795" y="4844304"/>
            <a:ext cx="5969050" cy="2515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418E4F-32FB-D6B0-1131-2D86BBC0A95E}"/>
              </a:ext>
            </a:extLst>
          </p:cNvPr>
          <p:cNvSpPr/>
          <p:nvPr/>
        </p:nvSpPr>
        <p:spPr>
          <a:xfrm>
            <a:off x="614643" y="1562756"/>
            <a:ext cx="1144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Layout: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273A371-DD0B-A214-937B-6A1081058A35}"/>
              </a:ext>
            </a:extLst>
          </p:cNvPr>
          <p:cNvSpPr/>
          <p:nvPr/>
        </p:nvSpPr>
        <p:spPr>
          <a:xfrm>
            <a:off x="610418" y="1867066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Querformat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C5A4C9-14FE-B43A-D78D-95AFF8B07CFE}"/>
              </a:ext>
            </a:extLst>
          </p:cNvPr>
          <p:cNvSpPr/>
          <p:nvPr/>
        </p:nvSpPr>
        <p:spPr>
          <a:xfrm>
            <a:off x="515969" y="4695761"/>
            <a:ext cx="61911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Platz zu den Rändern zu lassen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42525AB-A0A4-F157-DCE5-CC1D7BB82A93}"/>
              </a:ext>
            </a:extLst>
          </p:cNvPr>
          <p:cNvSpPr/>
          <p:nvPr/>
        </p:nvSpPr>
        <p:spPr>
          <a:xfrm>
            <a:off x="610418" y="3257936"/>
            <a:ext cx="7783912" cy="128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0C9ED42-A3E7-C6EC-48E2-88AB823449D5}"/>
              </a:ext>
            </a:extLst>
          </p:cNvPr>
          <p:cNvSpPr/>
          <p:nvPr/>
        </p:nvSpPr>
        <p:spPr>
          <a:xfrm>
            <a:off x="730240" y="3276101"/>
            <a:ext cx="71384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ACHTUNG: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Miss den Umfang des Glases ab (Innenseite)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in Word eine Form mit den passenden Maßen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Arbeite innerhalb dieser Form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10F8780-A18A-54A8-AA5B-3C42D1075F14}"/>
              </a:ext>
            </a:extLst>
          </p:cNvPr>
          <p:cNvSpPr/>
          <p:nvPr/>
        </p:nvSpPr>
        <p:spPr>
          <a:xfrm>
            <a:off x="286212" y="1084980"/>
            <a:ext cx="73404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eine (Bilder)</a:t>
            </a:r>
            <a:r>
              <a:rPr lang="de-DE" sz="2400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geschichte</a:t>
            </a:r>
            <a:r>
              <a:rPr lang="de-DE" sz="2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/Comic /Collage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0404064-BFC2-CB34-DF45-A92AF64ADADC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6A97F56-0CD4-95CB-91DC-935011147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024" y="625741"/>
            <a:ext cx="2967928" cy="831896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3A5481A-A842-63C2-BFA7-B680659A8011}"/>
              </a:ext>
            </a:extLst>
          </p:cNvPr>
          <p:cNvCxnSpPr>
            <a:cxnSpLocks/>
          </p:cNvCxnSpPr>
          <p:nvPr/>
        </p:nvCxnSpPr>
        <p:spPr>
          <a:xfrm>
            <a:off x="11252906" y="625741"/>
            <a:ext cx="0" cy="8318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AD09134-BE03-F3A5-0EF3-66B7414F1CE7}"/>
              </a:ext>
            </a:extLst>
          </p:cNvPr>
          <p:cNvCxnSpPr>
            <a:cxnSpLocks/>
          </p:cNvCxnSpPr>
          <p:nvPr/>
        </p:nvCxnSpPr>
        <p:spPr>
          <a:xfrm>
            <a:off x="8152483" y="1513725"/>
            <a:ext cx="31622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53A8C1EC-BA96-9060-EA93-E898A166A4CA}"/>
              </a:ext>
            </a:extLst>
          </p:cNvPr>
          <p:cNvSpPr/>
          <p:nvPr/>
        </p:nvSpPr>
        <p:spPr>
          <a:xfrm>
            <a:off x="10788179" y="265227"/>
            <a:ext cx="8675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Höhe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A693DBE-4962-CA17-B2BF-F90D95FB572E}"/>
              </a:ext>
            </a:extLst>
          </p:cNvPr>
          <p:cNvSpPr/>
          <p:nvPr/>
        </p:nvSpPr>
        <p:spPr>
          <a:xfrm>
            <a:off x="9256545" y="1534459"/>
            <a:ext cx="9541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Breite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D085DB7-66FE-EB19-E575-A3D73C3C537C}"/>
              </a:ext>
            </a:extLst>
          </p:cNvPr>
          <p:cNvSpPr/>
          <p:nvPr/>
        </p:nvSpPr>
        <p:spPr>
          <a:xfrm>
            <a:off x="413421" y="5539754"/>
            <a:ext cx="9320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Speichern: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Brandl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WiK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-&gt; Klassenordner -&gt; dein Ordner -&gt; Layout-Druckerzeugnisse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7139E4D-97E4-FC5F-EB86-178533592D78}"/>
              </a:ext>
            </a:extLst>
          </p:cNvPr>
          <p:cNvCxnSpPr/>
          <p:nvPr/>
        </p:nvCxnSpPr>
        <p:spPr>
          <a:xfrm>
            <a:off x="413421" y="5465390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955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200110" y="315689"/>
            <a:ext cx="6426057" cy="265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197145" y="69723"/>
            <a:ext cx="115821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 und Zusammenbauen </a:t>
            </a:r>
            <a:endParaRPr lang="de-DE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266684" y="725493"/>
            <a:ext cx="7168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Probedruck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(Drucke 1x auf Druckerpapier und schau, ob alles passt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3C1029-DB39-E6F5-734D-2124B40F0C24}"/>
              </a:ext>
            </a:extLst>
          </p:cNvPr>
          <p:cNvSpPr/>
          <p:nvPr/>
        </p:nvSpPr>
        <p:spPr>
          <a:xfrm>
            <a:off x="10032521" y="5976908"/>
            <a:ext cx="1785668" cy="765146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8EB8C0-AF4F-786F-A5CD-136EB7042062}"/>
              </a:ext>
            </a:extLst>
          </p:cNvPr>
          <p:cNvSpPr/>
          <p:nvPr/>
        </p:nvSpPr>
        <p:spPr>
          <a:xfrm>
            <a:off x="534144" y="1504542"/>
            <a:ext cx="38234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Alles passt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Geh jetzt zur Lehrkraft und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frag nach Transparentpapier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F0E43D-FC1F-AD7C-E489-37E4E590A6C8}"/>
              </a:ext>
            </a:extLst>
          </p:cNvPr>
          <p:cNvSpPr/>
          <p:nvPr/>
        </p:nvSpPr>
        <p:spPr>
          <a:xfrm>
            <a:off x="6176638" y="1596628"/>
            <a:ext cx="50385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Es passt noch nicht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Überarbeite dein Dokument nochmal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Mach dann nochmal einen Probedruck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69D1BE-4BF3-6A84-8561-CC4EDEEA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3267672" y="1219427"/>
            <a:ext cx="626597" cy="7010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0D1666-C8E5-3786-E766-10357C9B5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6672631" y="1259465"/>
            <a:ext cx="626597" cy="7010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4480C7-9D37-F5CD-9CEC-C9A7643D7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481" b="95679" l="43422" r="65943">
                        <a14:foregroundMark x1="65676" y1="94189" x2="65676" y2="94189"/>
                      </a14:backgroundRemoval>
                    </a14:imgEffect>
                  </a14:imgLayer>
                </a14:imgProps>
              </a:ext>
            </a:extLst>
          </a:blip>
          <a:srcRect l="40607" t="72956" r="31242" b="1796"/>
          <a:stretch/>
        </p:blipFill>
        <p:spPr>
          <a:xfrm>
            <a:off x="9502996" y="698500"/>
            <a:ext cx="1930590" cy="229812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71E22B3-62FB-B89C-D0BE-77360E4FE430}"/>
              </a:ext>
            </a:extLst>
          </p:cNvPr>
          <p:cNvSpPr/>
          <p:nvPr/>
        </p:nvSpPr>
        <p:spPr>
          <a:xfrm>
            <a:off x="283746" y="2841976"/>
            <a:ext cx="37208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Transparentpapier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Leg dein Transparentpapier 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ganz oben ins Papierfach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1098B1E-F538-11D3-BA2C-B4A727740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2232130" y="2278983"/>
            <a:ext cx="626597" cy="70107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BFFC53D-9F5C-8E47-E4F9-85BBA1293B51}"/>
              </a:ext>
            </a:extLst>
          </p:cNvPr>
          <p:cNvSpPr/>
          <p:nvPr/>
        </p:nvSpPr>
        <p:spPr>
          <a:xfrm>
            <a:off x="2969094" y="3937618"/>
            <a:ext cx="4908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EINZELDRUCK!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dass NUR DU druckst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414FD92-6570-166E-B03E-A04ABB29FC2D}"/>
              </a:ext>
            </a:extLst>
          </p:cNvPr>
          <p:cNvSpPr/>
          <p:nvPr/>
        </p:nvSpPr>
        <p:spPr>
          <a:xfrm>
            <a:off x="7277998" y="3561885"/>
            <a:ext cx="1293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A433AF6-61AC-0A19-FBB3-26C680A15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3530068" y="3542811"/>
            <a:ext cx="626597" cy="7010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9C26827-818B-1B1F-A5BC-AE77B8E4F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029963" flipH="1">
            <a:off x="6651766" y="3647833"/>
            <a:ext cx="626597" cy="701075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92763B99-4FF1-0E98-DB07-2B61AC15BBAF}"/>
              </a:ext>
            </a:extLst>
          </p:cNvPr>
          <p:cNvSpPr/>
          <p:nvPr/>
        </p:nvSpPr>
        <p:spPr>
          <a:xfrm>
            <a:off x="410470" y="4863762"/>
            <a:ext cx="9487265" cy="1316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A15A318-6DB3-01D6-3C81-1E66977A69E7}"/>
              </a:ext>
            </a:extLst>
          </p:cNvPr>
          <p:cNvSpPr/>
          <p:nvPr/>
        </p:nvSpPr>
        <p:spPr>
          <a:xfrm>
            <a:off x="486221" y="5014554"/>
            <a:ext cx="1957601" cy="2515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81A4B88-DEE4-968F-B96B-7BE294F7B2D3}"/>
              </a:ext>
            </a:extLst>
          </p:cNvPr>
          <p:cNvSpPr/>
          <p:nvPr/>
        </p:nvSpPr>
        <p:spPr>
          <a:xfrm>
            <a:off x="459778" y="5215118"/>
            <a:ext cx="93843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Schneide dein Transparentpapier, kleb es zusammen und leg es ins Glas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Hole dir dein Teelicht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You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did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it!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sym typeface="Wingdings" panose="05000000000000000000" pitchFamily="2" charset="2"/>
              </a:rPr>
              <a:t></a:t>
            </a:r>
            <a:endParaRPr lang="de-DE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E229CA3-DAED-4C06-ACC2-FBEE7B35A08D}"/>
              </a:ext>
            </a:extLst>
          </p:cNvPr>
          <p:cNvSpPr/>
          <p:nvPr/>
        </p:nvSpPr>
        <p:spPr>
          <a:xfrm>
            <a:off x="534144" y="4889344"/>
            <a:ext cx="18069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Fertigstellen: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5B9E41E-14C0-BFEA-8687-4F4685E7ED7B}"/>
              </a:ext>
            </a:extLst>
          </p:cNvPr>
          <p:cNvCxnSpPr/>
          <p:nvPr/>
        </p:nvCxnSpPr>
        <p:spPr>
          <a:xfrm>
            <a:off x="612073" y="4718256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09CEB0-BEEB-DE55-70BB-53E5A5E612B6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C4A2CEE-0D95-0A3E-4E51-DB5A7593BF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082" y="3221935"/>
            <a:ext cx="1271015" cy="1271015"/>
          </a:xfrm>
          <a:prstGeom prst="rect">
            <a:avLst/>
          </a:prstGeom>
        </p:spPr>
      </p:pic>
      <p:pic>
        <p:nvPicPr>
          <p:cNvPr id="5" name="Grafik 4" descr="Ein Bild, das Text, Im Haus, Behälter für Lebensmittellagerung, Tisch enthält.&#10;&#10;KI-generierte Inhalte können fehlerhaft sein.">
            <a:extLst>
              <a:ext uri="{FF2B5EF4-FFF2-40B4-BE49-F238E27FC236}">
                <a16:creationId xmlns:a16="http://schemas.microsoft.com/office/drawing/2014/main" id="{8EB046CC-1548-7B1B-9A98-CEF471D7D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4491" y1="44531" x2="84491" y2="48073"/>
                        <a14:foregroundMark x1="60995" y1="16719" x2="60995" y2="16719"/>
                        <a14:backgroundMark x1="39699" y1="11094" x2="8681" y2="14479"/>
                        <a14:backgroundMark x1="50347" y1="13698" x2="87500" y2="15365"/>
                        <a14:backgroundMark x1="58449" y1="58490" x2="58449" y2="58490"/>
                        <a14:backgroundMark x1="58796" y1="58490" x2="62616" y2="58490"/>
                        <a14:backgroundMark x1="59028" y1="58490" x2="56481" y2="58490"/>
                        <a14:backgroundMark x1="56829" y1="59010" x2="53472" y2="58490"/>
                        <a14:backgroundMark x1="52662" y1="58229" x2="45370" y2="58490"/>
                        <a14:backgroundMark x1="47338" y1="58490" x2="35301" y2="57865"/>
                        <a14:backgroundMark x1="46412" y1="58125" x2="32176" y2="57344"/>
                        <a14:backgroundMark x1="40856" y1="57760" x2="27778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0" b="38994"/>
          <a:stretch/>
        </p:blipFill>
        <p:spPr>
          <a:xfrm>
            <a:off x="9975670" y="4805383"/>
            <a:ext cx="1803621" cy="183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7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72F81C6D-CDC1-CE3B-63CA-141C4C4C4580}"/>
              </a:ext>
            </a:extLst>
          </p:cNvPr>
          <p:cNvSpPr/>
          <p:nvPr/>
        </p:nvSpPr>
        <p:spPr>
          <a:xfrm>
            <a:off x="9549441" y="5154916"/>
            <a:ext cx="2540055" cy="1090610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47066A3-50EC-E1E1-6878-37368E238887}"/>
              </a:ext>
            </a:extLst>
          </p:cNvPr>
          <p:cNvSpPr/>
          <p:nvPr/>
        </p:nvSpPr>
        <p:spPr>
          <a:xfrm>
            <a:off x="2922960" y="1537318"/>
            <a:ext cx="54713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Arbeite 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Formen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Textfeldern/</a:t>
            </a:r>
            <a:r>
              <a:rPr lang="de-DE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WordArts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Bildern (z. B.: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Cliparts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, Vektorgrafiken)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67E25F-8BAB-FFE9-E078-3A48B2B943D1}"/>
              </a:ext>
            </a:extLst>
          </p:cNvPr>
          <p:cNvSpPr/>
          <p:nvPr/>
        </p:nvSpPr>
        <p:spPr>
          <a:xfrm>
            <a:off x="324080" y="335436"/>
            <a:ext cx="6249248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0AB5028-C240-54E9-9CAE-C6C381EBEC75}"/>
              </a:ext>
            </a:extLst>
          </p:cNvPr>
          <p:cNvSpPr/>
          <p:nvPr/>
        </p:nvSpPr>
        <p:spPr>
          <a:xfrm>
            <a:off x="286212" y="72784"/>
            <a:ext cx="66506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Laterne (</a:t>
            </a:r>
            <a:r>
              <a:rPr lang="de-DE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hard</a:t>
            </a:r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) 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91B188C-D70E-C0AF-9D55-6DF392910E5B}"/>
              </a:ext>
            </a:extLst>
          </p:cNvPr>
          <p:cNvSpPr/>
          <p:nvPr/>
        </p:nvSpPr>
        <p:spPr>
          <a:xfrm>
            <a:off x="604278" y="3381222"/>
            <a:ext cx="5969050" cy="2515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418E4F-32FB-D6B0-1131-2D86BBC0A95E}"/>
              </a:ext>
            </a:extLst>
          </p:cNvPr>
          <p:cNvSpPr/>
          <p:nvPr/>
        </p:nvSpPr>
        <p:spPr>
          <a:xfrm>
            <a:off x="614643" y="1562756"/>
            <a:ext cx="1144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Layout: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273A371-DD0B-A214-937B-6A1081058A35}"/>
              </a:ext>
            </a:extLst>
          </p:cNvPr>
          <p:cNvSpPr/>
          <p:nvPr/>
        </p:nvSpPr>
        <p:spPr>
          <a:xfrm>
            <a:off x="610418" y="1867066"/>
            <a:ext cx="1696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Querformat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C5A4C9-14FE-B43A-D78D-95AFF8B07CFE}"/>
              </a:ext>
            </a:extLst>
          </p:cNvPr>
          <p:cNvSpPr/>
          <p:nvPr/>
        </p:nvSpPr>
        <p:spPr>
          <a:xfrm>
            <a:off x="459778" y="3254282"/>
            <a:ext cx="61911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Platz zu den Rändern zu lassen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10F8780-A18A-54A8-AA5B-3C42D1075F14}"/>
              </a:ext>
            </a:extLst>
          </p:cNvPr>
          <p:cNvSpPr/>
          <p:nvPr/>
        </p:nvSpPr>
        <p:spPr>
          <a:xfrm>
            <a:off x="286212" y="1084980"/>
            <a:ext cx="73404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Erstelle eine (Bilder)</a:t>
            </a:r>
            <a:r>
              <a:rPr lang="de-DE" sz="2400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geschichte</a:t>
            </a:r>
            <a:r>
              <a:rPr lang="de-DE" sz="2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/Comic /Collage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0404064-BFC2-CB34-DF45-A92AF64ADADC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D085DB7-66FE-EB19-E575-A3D73C3C537C}"/>
              </a:ext>
            </a:extLst>
          </p:cNvPr>
          <p:cNvSpPr/>
          <p:nvPr/>
        </p:nvSpPr>
        <p:spPr>
          <a:xfrm>
            <a:off x="413421" y="5539754"/>
            <a:ext cx="93201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Speichern: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Brandl </a:t>
            </a:r>
            <a:r>
              <a:rPr lang="de-DE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WiK</a:t>
            </a: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-&gt; Klassenordner -&gt; dein Ordner -&gt; Layout-Druckerzeugnisse 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7139E4D-97E4-FC5F-EB86-178533592D78}"/>
              </a:ext>
            </a:extLst>
          </p:cNvPr>
          <p:cNvCxnSpPr/>
          <p:nvPr/>
        </p:nvCxnSpPr>
        <p:spPr>
          <a:xfrm>
            <a:off x="413421" y="5465390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Grafik 1" descr="Ein Bild, das Text, Im Haus, Tisch, Trinkgefäß enthält.&#10;&#10;KI-generierte Inhalte können fehlerhaft sein.">
            <a:extLst>
              <a:ext uri="{FF2B5EF4-FFF2-40B4-BE49-F238E27FC236}">
                <a16:creationId xmlns:a16="http://schemas.microsoft.com/office/drawing/2014/main" id="{DDAD0336-0678-6A8A-4786-6F412A014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3" b="68750" l="27431" r="87731">
                        <a14:foregroundMark x1="29745" y1="17083" x2="51736" y2="16927"/>
                        <a14:foregroundMark x1="51736" y1="16927" x2="69676" y2="16979"/>
                        <a14:foregroundMark x1="48727" y1="14583" x2="72454" y2="16250"/>
                        <a14:foregroundMark x1="32755" y1="14323" x2="60185" y2="15104"/>
                        <a14:foregroundMark x1="82292" y1="20365" x2="58796" y2="66354"/>
                        <a14:foregroundMark x1="58796" y1="66354" x2="54282" y2="68177"/>
                        <a14:foregroundMark x1="46412" y1="67813" x2="68866" y2="68802"/>
                        <a14:foregroundMark x1="60185" y1="62240" x2="52083" y2="65677"/>
                        <a14:foregroundMark x1="48380" y1="64010" x2="49769" y2="65938"/>
                        <a14:foregroundMark x1="86111" y1="28906" x2="73264" y2="43542"/>
                        <a14:foregroundMark x1="73264" y1="43542" x2="73264" y2="43646"/>
                        <a14:foregroundMark x1="82755" y1="32813" x2="73843" y2="54844"/>
                        <a14:foregroundMark x1="70486" y1="66146" x2="72685" y2="60104"/>
                        <a14:foregroundMark x1="69907" y1="66302" x2="52315" y2="65938"/>
                        <a14:foregroundMark x1="31597" y1="29427" x2="32523" y2="33698"/>
                        <a14:foregroundMark x1="87847" y1="30417" x2="87847" y2="30417"/>
                        <a14:foregroundMark x1="87847" y1="30417" x2="87847" y2="30417"/>
                        <a14:foregroundMark x1="83710" y1="44386" x2="83156" y2="46558"/>
                        <a14:foregroundMark x1="87269" y1="30417" x2="87035" y2="31336"/>
                        <a14:foregroundMark x1="81196" y1="47901" x2="78009" y2="49792"/>
                        <a14:foregroundMark x1="30556" y1="29427" x2="32176" y2="37344"/>
                        <a14:foregroundMark x1="27431" y1="16615" x2="30208" y2="25156"/>
                        <a14:foregroundMark x1="30208" y1="25156" x2="30787" y2="25677"/>
                        <a14:foregroundMark x1="31597" y1="27187" x2="32523" y2="37240"/>
                        <a14:backgroundMark x1="84722" y1="37240" x2="84722" y2="37240"/>
                        <a14:backgroundMark x1="85069" y1="36458" x2="84491" y2="38854"/>
                        <a14:backgroundMark x1="86111" y1="33333" x2="84491" y2="38385"/>
                        <a14:backgroundMark x1="86690" y1="31302" x2="83912" y2="36979"/>
                        <a14:backgroundMark x1="84491" y1="38854" x2="82292" y2="44271"/>
                        <a14:backgroundMark x1="83681" y1="46771" x2="83681" y2="46771"/>
                        <a14:backgroundMark x1="83333" y1="46771" x2="82755" y2="47917"/>
                        <a14:backgroundMark x1="83333" y1="46563" x2="83102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2956" r="6659" b="29685"/>
          <a:stretch/>
        </p:blipFill>
        <p:spPr>
          <a:xfrm>
            <a:off x="9968800" y="2199037"/>
            <a:ext cx="2223200" cy="3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7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200110" y="322550"/>
            <a:ext cx="9462987" cy="265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197145" y="77620"/>
            <a:ext cx="115821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 und Zusammenbauen Laterne (</a:t>
            </a:r>
            <a:r>
              <a:rPr lang="de-DE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hard</a:t>
            </a:r>
            <a:r>
              <a:rPr lang="de-D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)</a:t>
            </a:r>
            <a:endParaRPr lang="de-DE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4536146-1AAB-A4DC-211B-4940BBD7B4AF}"/>
              </a:ext>
            </a:extLst>
          </p:cNvPr>
          <p:cNvSpPr/>
          <p:nvPr/>
        </p:nvSpPr>
        <p:spPr>
          <a:xfrm>
            <a:off x="2266684" y="725493"/>
            <a:ext cx="7168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Probedruck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(Drucke 1x auf Druckerpapier und schau, ob alles passt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03C1029-DB39-E6F5-734D-2124B40F0C24}"/>
              </a:ext>
            </a:extLst>
          </p:cNvPr>
          <p:cNvSpPr/>
          <p:nvPr/>
        </p:nvSpPr>
        <p:spPr>
          <a:xfrm>
            <a:off x="10032521" y="5976908"/>
            <a:ext cx="1785668" cy="765146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8EB8C0-AF4F-786F-A5CD-136EB7042062}"/>
              </a:ext>
            </a:extLst>
          </p:cNvPr>
          <p:cNvSpPr/>
          <p:nvPr/>
        </p:nvSpPr>
        <p:spPr>
          <a:xfrm>
            <a:off x="534144" y="1504542"/>
            <a:ext cx="38234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Alles passt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Geh jetzt zur Lehrkraft und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frag nach Transparentpapier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F0E43D-FC1F-AD7C-E489-37E4E590A6C8}"/>
              </a:ext>
            </a:extLst>
          </p:cNvPr>
          <p:cNvSpPr/>
          <p:nvPr/>
        </p:nvSpPr>
        <p:spPr>
          <a:xfrm>
            <a:off x="6176638" y="1596628"/>
            <a:ext cx="50385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Es passt noch nicht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Überarbeite dein Dokument nochmal 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Mach dann nochmal einen Probedruck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569D1BE-4BF3-6A84-8561-CC4EDEEA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3267672" y="1219427"/>
            <a:ext cx="626597" cy="7010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0D1666-C8E5-3786-E766-10357C9B5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6672631" y="1259465"/>
            <a:ext cx="626597" cy="7010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4480C7-9D37-F5CD-9CEC-C9A7643D7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481" b="95679" l="43422" r="65943">
                        <a14:foregroundMark x1="65676" y1="94189" x2="65676" y2="94189"/>
                      </a14:backgroundRemoval>
                    </a14:imgEffect>
                  </a14:imgLayer>
                </a14:imgProps>
              </a:ext>
            </a:extLst>
          </a:blip>
          <a:srcRect l="40607" t="72956" r="31242" b="1796"/>
          <a:stretch/>
        </p:blipFill>
        <p:spPr>
          <a:xfrm>
            <a:off x="9502996" y="698500"/>
            <a:ext cx="1930590" cy="229812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71E22B3-62FB-B89C-D0BE-77360E4FE430}"/>
              </a:ext>
            </a:extLst>
          </p:cNvPr>
          <p:cNvSpPr/>
          <p:nvPr/>
        </p:nvSpPr>
        <p:spPr>
          <a:xfrm>
            <a:off x="283746" y="2841976"/>
            <a:ext cx="37208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Transparentpapier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Leg dein Transparentpapier 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ganz oben ins Papierfach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1098B1E-F538-11D3-BA2C-B4A727740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7165898">
            <a:off x="2232130" y="2278983"/>
            <a:ext cx="626597" cy="70107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BBFFC53D-9F5C-8E47-E4F9-85BBA1293B51}"/>
              </a:ext>
            </a:extLst>
          </p:cNvPr>
          <p:cNvSpPr/>
          <p:nvPr/>
        </p:nvSpPr>
        <p:spPr>
          <a:xfrm>
            <a:off x="2969094" y="3937618"/>
            <a:ext cx="4908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EINZELDRUCK!</a:t>
            </a:r>
          </a:p>
          <a:p>
            <a:pPr algn="ctr"/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Achte darauf, dass NUR DU druckst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414FD92-6570-166E-B03E-A04ABB29FC2D}"/>
              </a:ext>
            </a:extLst>
          </p:cNvPr>
          <p:cNvSpPr/>
          <p:nvPr/>
        </p:nvSpPr>
        <p:spPr>
          <a:xfrm>
            <a:off x="7277998" y="3561885"/>
            <a:ext cx="1293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Drucken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A433AF6-61AC-0A19-FBB3-26C680A15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4434102" flipH="1">
            <a:off x="3530068" y="3542811"/>
            <a:ext cx="626597" cy="7010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9C26827-818B-1B1F-A5BC-AE77B8E4F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556" t="16103" r="16457" b="15661"/>
          <a:stretch/>
        </p:blipFill>
        <p:spPr>
          <a:xfrm rot="1029963" flipH="1">
            <a:off x="6651766" y="3647833"/>
            <a:ext cx="626597" cy="701075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5B9E41E-14C0-BFEA-8687-4F4685E7ED7B}"/>
              </a:ext>
            </a:extLst>
          </p:cNvPr>
          <p:cNvCxnSpPr/>
          <p:nvPr/>
        </p:nvCxnSpPr>
        <p:spPr>
          <a:xfrm>
            <a:off x="612073" y="4718256"/>
            <a:ext cx="9013924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09CEB0-BEEB-DE55-70BB-53E5A5E612B6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5C4A2CEE-0D95-0A3E-4E51-DB5A7593BF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082" y="3221935"/>
            <a:ext cx="1271015" cy="1271015"/>
          </a:xfrm>
          <a:prstGeom prst="rect">
            <a:avLst/>
          </a:prstGeom>
        </p:spPr>
      </p:pic>
      <p:pic>
        <p:nvPicPr>
          <p:cNvPr id="2" name="Grafik 1" descr="Ein Bild, das Text, Im Haus, Tisch, Trinkgefäß enthält.&#10;&#10;KI-generierte Inhalte können fehlerhaft sein.">
            <a:extLst>
              <a:ext uri="{FF2B5EF4-FFF2-40B4-BE49-F238E27FC236}">
                <a16:creationId xmlns:a16="http://schemas.microsoft.com/office/drawing/2014/main" id="{8203520B-9202-C26A-0E5D-89B2FAB89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23" b="68750" l="27431" r="87731">
                        <a14:foregroundMark x1="29745" y1="17083" x2="51736" y2="16927"/>
                        <a14:foregroundMark x1="51736" y1="16927" x2="69676" y2="16979"/>
                        <a14:foregroundMark x1="48727" y1="14583" x2="72454" y2="16250"/>
                        <a14:foregroundMark x1="32755" y1="14323" x2="60185" y2="15104"/>
                        <a14:foregroundMark x1="82292" y1="20365" x2="58796" y2="66354"/>
                        <a14:foregroundMark x1="58796" y1="66354" x2="54282" y2="68177"/>
                        <a14:foregroundMark x1="46412" y1="67813" x2="68866" y2="68802"/>
                        <a14:foregroundMark x1="60185" y1="62240" x2="52083" y2="65677"/>
                        <a14:foregroundMark x1="48380" y1="64010" x2="49769" y2="65938"/>
                        <a14:foregroundMark x1="86111" y1="28906" x2="73264" y2="43542"/>
                        <a14:foregroundMark x1="73264" y1="43542" x2="73264" y2="43646"/>
                        <a14:foregroundMark x1="82755" y1="32813" x2="73843" y2="54844"/>
                        <a14:foregroundMark x1="70486" y1="66146" x2="72685" y2="60104"/>
                        <a14:foregroundMark x1="69907" y1="66302" x2="52315" y2="65938"/>
                        <a14:foregroundMark x1="31597" y1="29427" x2="32523" y2="33698"/>
                        <a14:foregroundMark x1="87847" y1="30417" x2="87847" y2="30417"/>
                        <a14:foregroundMark x1="87847" y1="30417" x2="87847" y2="30417"/>
                        <a14:foregroundMark x1="83710" y1="44386" x2="83156" y2="46558"/>
                        <a14:foregroundMark x1="87269" y1="30417" x2="87035" y2="31336"/>
                        <a14:foregroundMark x1="81196" y1="47901" x2="78009" y2="49792"/>
                        <a14:foregroundMark x1="30556" y1="29427" x2="32176" y2="37344"/>
                        <a14:foregroundMark x1="27431" y1="16615" x2="30208" y2="25156"/>
                        <a14:foregroundMark x1="30208" y1="25156" x2="30787" y2="25677"/>
                        <a14:foregroundMark x1="31597" y1="27187" x2="32523" y2="37240"/>
                        <a14:backgroundMark x1="84722" y1="37240" x2="84722" y2="37240"/>
                        <a14:backgroundMark x1="85069" y1="36458" x2="84491" y2="38854"/>
                        <a14:backgroundMark x1="86111" y1="33333" x2="84491" y2="38385"/>
                        <a14:backgroundMark x1="86690" y1="31302" x2="83912" y2="36979"/>
                        <a14:backgroundMark x1="84491" y1="38854" x2="82292" y2="44271"/>
                        <a14:backgroundMark x1="83681" y1="46771" x2="83681" y2="46771"/>
                        <a14:backgroundMark x1="83333" y1="46771" x2="82755" y2="47917"/>
                        <a14:backgroundMark x1="83333" y1="46563" x2="83102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2956" r="6659" b="29685"/>
          <a:stretch/>
        </p:blipFill>
        <p:spPr>
          <a:xfrm>
            <a:off x="10331480" y="4008603"/>
            <a:ext cx="1447811" cy="256170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B2981E8-383E-877D-B7CA-BC3F85BC9A8C}"/>
              </a:ext>
            </a:extLst>
          </p:cNvPr>
          <p:cNvSpPr/>
          <p:nvPr/>
        </p:nvSpPr>
        <p:spPr>
          <a:xfrm>
            <a:off x="197145" y="4804415"/>
            <a:ext cx="9238488" cy="148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883DCF-0C33-B9C2-13D2-74EA463FFFA9}"/>
              </a:ext>
            </a:extLst>
          </p:cNvPr>
          <p:cNvSpPr/>
          <p:nvPr/>
        </p:nvSpPr>
        <p:spPr>
          <a:xfrm>
            <a:off x="250453" y="5050502"/>
            <a:ext cx="89453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Schneide einen Streifen Tonpapier ab (Länge = Transparentpapier)</a:t>
            </a:r>
          </a:p>
          <a:p>
            <a:pPr marL="457200" indent="-457200">
              <a:buAutoNum type="arabicPeriod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Breite ca. 2 cm</a:t>
            </a:r>
          </a:p>
          <a:p>
            <a:pPr marL="457200" indent="-457200">
              <a:buAutoNum type="arabicPeriod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Falte es in der Mitte</a:t>
            </a:r>
          </a:p>
          <a:p>
            <a:pPr marL="457200" indent="-457200">
              <a:buAutoNum type="arabicPeriod"/>
            </a:pPr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Klebe es auf dein Transparentpapier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9B4993B-4010-DDDD-C8A2-4BEF5566CE8D}"/>
              </a:ext>
            </a:extLst>
          </p:cNvPr>
          <p:cNvSpPr/>
          <p:nvPr/>
        </p:nvSpPr>
        <p:spPr>
          <a:xfrm>
            <a:off x="250453" y="4730995"/>
            <a:ext cx="30636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Zusammenbauen Teil 1</a:t>
            </a:r>
          </a:p>
        </p:txBody>
      </p:sp>
    </p:spTree>
    <p:extLst>
      <p:ext uri="{BB962C8B-B14F-4D97-AF65-F5344CB8AC3E}">
        <p14:creationId xmlns:p14="http://schemas.microsoft.com/office/powerpoint/2010/main" val="4043771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3AC8709-35EF-D148-6EDB-1C7E68B6D1D7}"/>
              </a:ext>
            </a:extLst>
          </p:cNvPr>
          <p:cNvSpPr/>
          <p:nvPr/>
        </p:nvSpPr>
        <p:spPr>
          <a:xfrm>
            <a:off x="365156" y="3885788"/>
            <a:ext cx="9238488" cy="206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CEC503-E4CD-85E6-834A-F5CF10E07A2B}"/>
              </a:ext>
            </a:extLst>
          </p:cNvPr>
          <p:cNvSpPr/>
          <p:nvPr/>
        </p:nvSpPr>
        <p:spPr>
          <a:xfrm>
            <a:off x="445695" y="1182360"/>
            <a:ext cx="1446418" cy="129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E2736F6-3F74-EEFE-8E91-3476A32F04D7}"/>
              </a:ext>
            </a:extLst>
          </p:cNvPr>
          <p:cNvSpPr/>
          <p:nvPr/>
        </p:nvSpPr>
        <p:spPr>
          <a:xfrm>
            <a:off x="445694" y="996956"/>
            <a:ext cx="9313768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Tonpapier</a:t>
            </a:r>
          </a:p>
          <a:p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1. Miss den Umfang der Muster-Laterne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2. Übertrage diesen auf das Tonpapier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	</a:t>
            </a:r>
            <a:r>
              <a:rPr lang="de-D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-&gt; Gib noch mind. 2 cm hinzu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3. Schneide deinen Kreis aus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4. Schneide diesen ca. alle 1 - 2 cm ein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5. Knicke die Einschnitte um</a:t>
            </a:r>
          </a:p>
          <a:p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endParaRPr lang="de-DE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1. </a:t>
            </a:r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Trage Kleber auf der unteren Kante deines Transparentpapiers auf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2. Klebe die umgeklappten Einschnitte rollend auf das Transparentpapier</a:t>
            </a:r>
          </a:p>
          <a:p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	-&gt; Wickle das Transparentpapier vorsichtig um den Teelichthalter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3. Trage Tesa oder Kleber auf die senkrechten Kanten auf </a:t>
            </a:r>
          </a:p>
          <a:p>
            <a:r>
              <a:rPr lang="de-D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4. Klebe es zusammen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FE0A728-8BD0-AA2E-181D-469BD01E0204}"/>
              </a:ext>
            </a:extLst>
          </p:cNvPr>
          <p:cNvSpPr/>
          <p:nvPr/>
        </p:nvSpPr>
        <p:spPr>
          <a:xfrm>
            <a:off x="613155" y="480982"/>
            <a:ext cx="9936949" cy="3299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45DD56-5B8A-C4FC-289A-6B4737359530}"/>
              </a:ext>
            </a:extLst>
          </p:cNvPr>
          <p:cNvSpPr/>
          <p:nvPr/>
        </p:nvSpPr>
        <p:spPr>
          <a:xfrm>
            <a:off x="679909" y="193114"/>
            <a:ext cx="104999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Aufgabe Teelichthalter Laterne (</a:t>
            </a:r>
            <a:r>
              <a:rPr lang="de-DE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hard</a:t>
            </a:r>
            <a:r>
              <a:rPr lang="de-D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) </a:t>
            </a:r>
            <a:endParaRPr lang="de-DE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1" name="Grafik 10" descr="Ein Bild, das Im Haus, Platte enthält.&#10;&#10;KI-generierte Inhalte können fehlerhaft sein.">
            <a:extLst>
              <a:ext uri="{FF2B5EF4-FFF2-40B4-BE49-F238E27FC236}">
                <a16:creationId xmlns:a16="http://schemas.microsoft.com/office/drawing/2014/main" id="{19A72E5A-CEF1-6818-E168-E03785607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333" r="94213">
                        <a14:foregroundMark x1="8449" y1="44167" x2="8681" y2="49167"/>
                        <a14:foregroundMark x1="91782" y1="41771" x2="94213" y2="4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39" b="32375"/>
          <a:stretch/>
        </p:blipFill>
        <p:spPr>
          <a:xfrm>
            <a:off x="5929871" y="996956"/>
            <a:ext cx="2864497" cy="266632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1393E10-FB30-5B4F-4484-CEE36BD040AE}"/>
              </a:ext>
            </a:extLst>
          </p:cNvPr>
          <p:cNvSpPr/>
          <p:nvPr/>
        </p:nvSpPr>
        <p:spPr>
          <a:xfrm>
            <a:off x="-20829" y="6363036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042CB4E-80A5-107C-4AAE-11DE4B59B62B}"/>
              </a:ext>
            </a:extLst>
          </p:cNvPr>
          <p:cNvSpPr/>
          <p:nvPr/>
        </p:nvSpPr>
        <p:spPr>
          <a:xfrm>
            <a:off x="9171823" y="5272426"/>
            <a:ext cx="2540055" cy="1090610"/>
          </a:xfrm>
          <a:prstGeom prst="ellipse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 descr="Ein Bild, das Text, Im Haus, Tisch, Trinkgefäß enthält.&#10;&#10;KI-generierte Inhalte können fehlerhaft sein.">
            <a:extLst>
              <a:ext uri="{FF2B5EF4-FFF2-40B4-BE49-F238E27FC236}">
                <a16:creationId xmlns:a16="http://schemas.microsoft.com/office/drawing/2014/main" id="{AC5025E0-FDD9-D00D-8249-6DE6A54F7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23" b="68750" l="27431" r="87731">
                        <a14:foregroundMark x1="29745" y1="17083" x2="51736" y2="16927"/>
                        <a14:foregroundMark x1="51736" y1="16927" x2="69676" y2="16979"/>
                        <a14:foregroundMark x1="48727" y1="14583" x2="72454" y2="16250"/>
                        <a14:foregroundMark x1="32755" y1="14323" x2="60185" y2="15104"/>
                        <a14:foregroundMark x1="82292" y1="20365" x2="58796" y2="66354"/>
                        <a14:foregroundMark x1="58796" y1="66354" x2="54282" y2="68177"/>
                        <a14:foregroundMark x1="46412" y1="67813" x2="68866" y2="68802"/>
                        <a14:foregroundMark x1="60185" y1="62240" x2="52083" y2="65677"/>
                        <a14:foregroundMark x1="48380" y1="64010" x2="49769" y2="65938"/>
                        <a14:foregroundMark x1="85105" y1="30052" x2="73264" y2="43542"/>
                        <a14:foregroundMark x1="73264" y1="43542" x2="73264" y2="43646"/>
                        <a14:foregroundMark x1="82755" y1="32813" x2="73843" y2="54844"/>
                        <a14:foregroundMark x1="70486" y1="66146" x2="72685" y2="60104"/>
                        <a14:foregroundMark x1="69907" y1="66302" x2="52315" y2="65938"/>
                        <a14:foregroundMark x1="31597" y1="29427" x2="32523" y2="33698"/>
                        <a14:foregroundMark x1="83710" y1="44386" x2="83156" y2="46558"/>
                        <a14:foregroundMark x1="81196" y1="47901" x2="78009" y2="49792"/>
                        <a14:foregroundMark x1="30556" y1="29427" x2="32176" y2="37344"/>
                        <a14:foregroundMark x1="27431" y1="16615" x2="30208" y2="25156"/>
                        <a14:foregroundMark x1="30208" y1="25156" x2="30787" y2="25677"/>
                        <a14:foregroundMark x1="31597" y1="27187" x2="32523" y2="37240"/>
                        <a14:backgroundMark x1="84722" y1="37240" x2="84722" y2="37240"/>
                        <a14:backgroundMark x1="85069" y1="36458" x2="84491" y2="38854"/>
                        <a14:backgroundMark x1="86111" y1="33333" x2="84491" y2="38385"/>
                        <a14:backgroundMark x1="86690" y1="31302" x2="83912" y2="36979"/>
                        <a14:backgroundMark x1="84491" y1="38854" x2="82292" y2="44271"/>
                        <a14:backgroundMark x1="83681" y1="46771" x2="83681" y2="46771"/>
                        <a14:backgroundMark x1="83333" y1="46771" x2="82755" y2="47917"/>
                        <a14:backgroundMark x1="83333" y1="46563" x2="83102" y2="48438"/>
                        <a14:backgroundMark x1="86574" y1="30052" x2="86574" y2="30052"/>
                        <a14:backgroundMark x1="87153" y1="29063" x2="87153" y2="32448"/>
                        <a14:backgroundMark x1="87384" y1="27031" x2="87616" y2="2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2956" r="6659" b="29685"/>
          <a:stretch/>
        </p:blipFill>
        <p:spPr>
          <a:xfrm>
            <a:off x="9523106" y="2164532"/>
            <a:ext cx="2223200" cy="393364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3689C00-EF4D-5346-BB83-7283CD32C439}"/>
              </a:ext>
            </a:extLst>
          </p:cNvPr>
          <p:cNvSpPr/>
          <p:nvPr/>
        </p:nvSpPr>
        <p:spPr>
          <a:xfrm>
            <a:off x="445693" y="3931299"/>
            <a:ext cx="30732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Zusammenbauen Teil 2</a:t>
            </a:r>
          </a:p>
        </p:txBody>
      </p:sp>
    </p:spTree>
    <p:extLst>
      <p:ext uri="{BB962C8B-B14F-4D97-AF65-F5344CB8AC3E}">
        <p14:creationId xmlns:p14="http://schemas.microsoft.com/office/powerpoint/2010/main" val="110384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2D260F0-DFEB-8EDF-526C-7F5E742A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00846"/>
            <a:ext cx="9753600" cy="53911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10F4DDE-CD8F-CC67-6CCB-1224232094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25" b="99000" l="70813" r="99750">
                        <a14:foregroundMark x1="74063" y1="66813" x2="75813" y2="79500"/>
                        <a14:foregroundMark x1="74063" y1="64000" x2="73563" y2="71563"/>
                        <a14:foregroundMark x1="76688" y1="62875" x2="87375" y2="61938"/>
                        <a14:foregroundMark x1="87375" y1="61938" x2="91313" y2="62000"/>
                        <a14:foregroundMark x1="97063" y1="61625" x2="97313" y2="80375"/>
                        <a14:foregroundMark x1="96313" y1="95375" x2="88188" y2="98063"/>
                        <a14:foregroundMark x1="88188" y1="98063" x2="77250" y2="96000"/>
                        <a14:foregroundMark x1="77250" y1="96000" x2="72750" y2="89188"/>
                        <a14:foregroundMark x1="72750" y1="89188" x2="72438" y2="87438"/>
                        <a14:foregroundMark x1="74438" y1="84875" x2="74688" y2="92438"/>
                        <a14:foregroundMark x1="74313" y1="96250" x2="74813" y2="90438"/>
                        <a14:foregroundMark x1="72813" y1="86813" x2="72813" y2="86813"/>
                        <a14:foregroundMark x1="84750" y1="78375" x2="85250" y2="87813"/>
                        <a14:foregroundMark x1="87875" y1="74313" x2="88938" y2="86688"/>
                        <a14:foregroundMark x1="94938" y1="83875" x2="96188" y2="93688"/>
                        <a14:foregroundMark x1="97188" y1="89563" x2="97188" y2="89563"/>
                        <a14:foregroundMark x1="97063" y1="87063" x2="97063" y2="91313"/>
                        <a14:foregroundMark x1="81000" y1="97500" x2="88938" y2="98750"/>
                        <a14:foregroundMark x1="88938" y1="98750" x2="91063" y2="98125"/>
                        <a14:foregroundMark x1="85250" y1="98750" x2="85250" y2="98750"/>
                        <a14:foregroundMark x1="86375" y1="98500" x2="79250" y2="98500"/>
                        <a14:foregroundMark x1="87750" y1="99000" x2="81625" y2="98750"/>
                        <a14:foregroundMark x1="73813" y1="94813" x2="72313" y2="89938"/>
                        <a14:foregroundMark x1="87000" y1="75500" x2="93563" y2="83125"/>
                        <a14:foregroundMark x1="94188" y1="64375" x2="94188" y2="76500"/>
                        <a14:foregroundMark x1="97563" y1="67063" x2="97688" y2="93438"/>
                        <a14:foregroundMark x1="75313" y1="58500" x2="94813" y2="58625"/>
                        <a14:foregroundMark x1="96688" y1="60125" x2="79250" y2="57125"/>
                        <a14:foregroundMark x1="84750" y1="40625" x2="80375" y2="44500"/>
                        <a14:foregroundMark x1="80375" y1="44500" x2="74000" y2="50375"/>
                        <a14:foregroundMark x1="74000" y1="50375" x2="71500" y2="57063"/>
                        <a14:foregroundMark x1="71500" y1="57063" x2="72813" y2="61625"/>
                        <a14:foregroundMark x1="73813" y1="57875" x2="90625" y2="58438"/>
                        <a14:foregroundMark x1="90625" y1="58438" x2="97063" y2="58375"/>
                        <a14:foregroundMark x1="98750" y1="58500" x2="91313" y2="56875"/>
                        <a14:foregroundMark x1="99750" y1="58625" x2="97563" y2="51625"/>
                        <a14:foregroundMark x1="97563" y1="51625" x2="87250" y2="42063"/>
                        <a14:foregroundMark x1="87250" y1="42063" x2="84375" y2="40750"/>
                        <a14:foregroundMark x1="74188" y1="70313" x2="74688" y2="79750"/>
                        <a14:foregroundMark x1="72813" y1="69063" x2="73813" y2="75625"/>
                        <a14:foregroundMark x1="72938" y1="72438" x2="72938" y2="72438"/>
                        <a14:foregroundMark x1="72688" y1="71813" x2="72688" y2="71813"/>
                        <a14:foregroundMark x1="97813" y1="67188" x2="97938" y2="75125"/>
                        <a14:foregroundMark x1="97938" y1="75125" x2="97938" y2="75125"/>
                        <a14:foregroundMark x1="90063" y1="98500" x2="98188" y2="95188"/>
                        <a14:foregroundMark x1="98188" y1="95188" x2="98063" y2="78625"/>
                        <a14:foregroundMark x1="94716" y1="50388" x2="95063" y2="52563"/>
                        <a14:foregroundMark x1="93438" y1="42375" x2="94641" y2="49919"/>
                        <a14:foregroundMark x1="96175" y1="47779" x2="98188" y2="56250"/>
                        <a14:foregroundMark x1="95188" y1="43625" x2="95487" y2="44881"/>
                        <a14:backgroundMark x1="95188" y1="45813" x2="95188" y2="45813"/>
                        <a14:backgroundMark x1="92813" y1="44063" x2="96125" y2="46750"/>
                        <a14:backgroundMark x1="92688" y1="43438" x2="96125" y2="47813"/>
                        <a14:backgroundMark x1="96750" y1="54063" x2="94688" y2="50313"/>
                      </a14:backgroundRemoval>
                    </a14:imgEffect>
                  </a14:imgLayer>
                </a14:imgProps>
              </a:ext>
            </a:extLst>
          </a:blip>
          <a:srcRect l="67582" t="37862"/>
          <a:stretch/>
        </p:blipFill>
        <p:spPr>
          <a:xfrm>
            <a:off x="6604958" y="3232297"/>
            <a:ext cx="408317" cy="782666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4" descr="Windlichter basteln für Herbst, Winter &amp; Weihnachten - Mein DIY aus SWR  Kaffee oder Tee">
            <a:extLst>
              <a:ext uri="{FF2B5EF4-FFF2-40B4-BE49-F238E27FC236}">
                <a16:creationId xmlns:a16="http://schemas.microsoft.com/office/drawing/2014/main" id="{8D700C08-680F-9A12-CC88-8A120E8B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55" y="3274457"/>
            <a:ext cx="469845" cy="75175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emälde von Berglandschaften">
            <a:extLst>
              <a:ext uri="{FF2B5EF4-FFF2-40B4-BE49-F238E27FC236}">
                <a16:creationId xmlns:a16="http://schemas.microsoft.com/office/drawing/2014/main" id="{3F49267C-C85F-DDC1-39CE-8B91AAD0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51" y="3263210"/>
            <a:ext cx="593201" cy="7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2B327E1-4B01-596F-6AE1-4199FD303F66}"/>
              </a:ext>
            </a:extLst>
          </p:cNvPr>
          <p:cNvSpPr/>
          <p:nvPr/>
        </p:nvSpPr>
        <p:spPr>
          <a:xfrm>
            <a:off x="105379" y="404447"/>
            <a:ext cx="3538149" cy="3299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6" name="Picture 4" descr="Fototapete - Banksy - Flower thrower, raw concrete - Fototapete">
            <a:extLst>
              <a:ext uri="{FF2B5EF4-FFF2-40B4-BE49-F238E27FC236}">
                <a16:creationId xmlns:a16="http://schemas.microsoft.com/office/drawing/2014/main" id="{F205729F-E818-0BDC-CD67-2D7F7E97A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r="26950"/>
          <a:stretch/>
        </p:blipFill>
        <p:spPr bwMode="auto">
          <a:xfrm>
            <a:off x="8110102" y="3257205"/>
            <a:ext cx="595458" cy="78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72F74E7-2AE2-DF43-F49A-33BECBE3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9" y="-162396"/>
            <a:ext cx="10515600" cy="1325563"/>
          </a:xfrm>
        </p:spPr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Gallery Walk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4E385F-5D7C-A70F-965D-9463CB6F6CFE}"/>
              </a:ext>
            </a:extLst>
          </p:cNvPr>
          <p:cNvSpPr/>
          <p:nvPr/>
        </p:nvSpPr>
        <p:spPr>
          <a:xfrm>
            <a:off x="105379" y="6405954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3EE91A-260C-3334-547C-671C53021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2704" b="22894"/>
          <a:stretch/>
        </p:blipFill>
        <p:spPr>
          <a:xfrm rot="203150">
            <a:off x="1896580" y="3289576"/>
            <a:ext cx="534608" cy="7651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1FE8A5-BDD0-0B53-1034-46F972AAB8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65" y1="20990" x2="22685" y2="24271"/>
                        <a14:foregroundMark x1="21296" y1="24010" x2="21296" y2="24010"/>
                        <a14:foregroundMark x1="21296" y1="23906" x2="21863" y2="25691"/>
                        <a14:foregroundMark x1="29977" y1="70417" x2="48727" y2="73854"/>
                        <a14:foregroundMark x1="48727" y1="73854" x2="64120" y2="74271"/>
                        <a14:foregroundMark x1="64120" y1="74271" x2="74190" y2="71458"/>
                        <a14:foregroundMark x1="75000" y1="59740" x2="74421" y2="71302"/>
                        <a14:foregroundMark x1="32755" y1="71458" x2="53356" y2="74583"/>
                        <a14:foregroundMark x1="53356" y1="74583" x2="57870" y2="74323"/>
                        <a14:foregroundMark x1="33565" y1="72708" x2="52662" y2="75729"/>
                        <a14:foregroundMark x1="29630" y1="68333" x2="29630" y2="68333"/>
                        <a14:foregroundMark x1="29630" y1="68333" x2="29630" y2="69271"/>
                        <a14:foregroundMark x1="75347" y1="69583" x2="75347" y2="69583"/>
                        <a14:foregroundMark x1="75347" y1="69375" x2="75347" y2="69375"/>
                        <a14:foregroundMark x1="21644" y1="27865" x2="21644" y2="27865"/>
                        <a14:foregroundMark x1="21644" y1="26927" x2="21759" y2="27135"/>
                        <a14:foregroundMark x1="21759" y1="26302" x2="21759" y2="26302"/>
                        <a14:backgroundMark x1="19907" y1="26667" x2="19907" y2="26667"/>
                        <a14:backgroundMark x1="20384" y1="27865" x2="20718" y2="29323"/>
                        <a14:backgroundMark x1="20255" y1="27301" x2="20384" y2="27865"/>
                        <a14:backgroundMark x1="20026" y1="26302" x2="20206" y2="27086"/>
                        <a14:backgroundMark x1="19907" y1="25781" x2="20026" y2="26302"/>
                        <a14:backgroundMark x1="85185" y1="46667" x2="84606" y2="50156"/>
                      </a14:backgroundRemoval>
                    </a14:imgEffect>
                  </a14:imgLayer>
                </a14:imgProps>
              </a:ext>
            </a:extLst>
          </a:blip>
          <a:srcRect l="17592" t="15727" r="12037" b="22361"/>
          <a:stretch/>
        </p:blipFill>
        <p:spPr>
          <a:xfrm>
            <a:off x="9802387" y="3258852"/>
            <a:ext cx="388961" cy="7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4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9101B42-2D81-489E-E5D6-33678194F432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Kristen ITC" panose="03050502040202030202" pitchFamily="66" charset="0"/>
              </a:rPr>
              <a:t>To</a:t>
            </a:r>
            <a:r>
              <a:rPr lang="de-DE" dirty="0">
                <a:latin typeface="Kristen ITC" panose="03050502040202030202" pitchFamily="66" charset="0"/>
              </a:rPr>
              <a:t> do: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6614"/>
            <a:ext cx="10515600" cy="4351338"/>
          </a:xfrm>
        </p:spPr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Öffne ein neues Word Dokument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r>
              <a:rPr lang="de-DE" dirty="0">
                <a:latin typeface="Kristen ITC" panose="03050502040202030202" pitchFamily="66" charset="0"/>
              </a:rPr>
              <a:t>Schreibe folgenden Text mit deinen Daten: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b="1" dirty="0">
                <a:latin typeface="Kristen ITC" panose="03050502040202030202" pitchFamily="66" charset="0"/>
              </a:rPr>
              <a:t>Hallo, mein Name ist … . Ich komme aus … und arbeite an der … Schule in … . Heute möchte ich euch ein paar Fakten über mich vorstellen, die ich selbst noch nicht wusste: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648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2B327E1-4B01-596F-6AE1-4199FD303F66}"/>
              </a:ext>
            </a:extLst>
          </p:cNvPr>
          <p:cNvSpPr/>
          <p:nvPr/>
        </p:nvSpPr>
        <p:spPr>
          <a:xfrm>
            <a:off x="105379" y="404447"/>
            <a:ext cx="3538149" cy="3299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72F74E7-2AE2-DF43-F49A-33BECBE3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9" y="-162396"/>
            <a:ext cx="10515600" cy="1325563"/>
          </a:xfrm>
        </p:spPr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Feedback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64E385F-5D7C-A70F-965D-9463CB6F6CFE}"/>
              </a:ext>
            </a:extLst>
          </p:cNvPr>
          <p:cNvSpPr/>
          <p:nvPr/>
        </p:nvSpPr>
        <p:spPr>
          <a:xfrm>
            <a:off x="105379" y="6405954"/>
            <a:ext cx="3538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Layout - Druckerzeugnisse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4FD29FC-3737-24B2-3660-56F20404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79" y="1163167"/>
            <a:ext cx="6098160" cy="4295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0314FC5-DD18-6023-3309-FD09DCAB6860}"/>
              </a:ext>
            </a:extLst>
          </p:cNvPr>
          <p:cNvSpPr/>
          <p:nvPr/>
        </p:nvSpPr>
        <p:spPr>
          <a:xfrm>
            <a:off x="6594950" y="2033871"/>
            <a:ext cx="521328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1 = sehr gut</a:t>
            </a:r>
          </a:p>
          <a:p>
            <a:r>
              <a:rPr lang="de-D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2 = gut gelungen</a:t>
            </a:r>
          </a:p>
          <a:p>
            <a:r>
              <a:rPr lang="de-D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3 = gelungen</a:t>
            </a:r>
          </a:p>
          <a:p>
            <a:r>
              <a:rPr lang="de-D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4 = gerade noch gelungen</a:t>
            </a:r>
          </a:p>
          <a:p>
            <a:r>
              <a:rPr lang="de-D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5 = nicht gelungen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DA63B2B-C659-463B-C2A6-61E94F9527DA}"/>
              </a:ext>
            </a:extLst>
          </p:cNvPr>
          <p:cNvSpPr/>
          <p:nvPr/>
        </p:nvSpPr>
        <p:spPr>
          <a:xfrm>
            <a:off x="3763993" y="3000333"/>
            <a:ext cx="172528" cy="15693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D22A659-48C4-0EFB-C048-89E32B566A7B}"/>
              </a:ext>
            </a:extLst>
          </p:cNvPr>
          <p:cNvSpPr/>
          <p:nvPr/>
        </p:nvSpPr>
        <p:spPr>
          <a:xfrm>
            <a:off x="3818627" y="4282764"/>
            <a:ext cx="172528" cy="15693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7784C5A-9662-6006-E3BC-CDFE22A7C4D4}"/>
              </a:ext>
            </a:extLst>
          </p:cNvPr>
          <p:cNvSpPr/>
          <p:nvPr/>
        </p:nvSpPr>
        <p:spPr>
          <a:xfrm>
            <a:off x="2300377" y="3920484"/>
            <a:ext cx="172528" cy="15693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C22C969-FC99-5B42-63AD-D9C6794275A1}"/>
              </a:ext>
            </a:extLst>
          </p:cNvPr>
          <p:cNvSpPr/>
          <p:nvPr/>
        </p:nvSpPr>
        <p:spPr>
          <a:xfrm>
            <a:off x="2642558" y="2190385"/>
            <a:ext cx="172528" cy="15693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27C265-3D20-3581-C138-9A7FF37958E4}"/>
              </a:ext>
            </a:extLst>
          </p:cNvPr>
          <p:cNvSpPr/>
          <p:nvPr/>
        </p:nvSpPr>
        <p:spPr>
          <a:xfrm>
            <a:off x="3562179" y="3075742"/>
            <a:ext cx="172528" cy="15693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0518C3B-A67F-0F75-6E54-F485727B723C}"/>
              </a:ext>
            </a:extLst>
          </p:cNvPr>
          <p:cNvSpPr/>
          <p:nvPr/>
        </p:nvSpPr>
        <p:spPr>
          <a:xfrm>
            <a:off x="3598310" y="4035088"/>
            <a:ext cx="172528" cy="15693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5127FDF-40AC-A337-2EF5-1559333962B3}"/>
              </a:ext>
            </a:extLst>
          </p:cNvPr>
          <p:cNvSpPr/>
          <p:nvPr/>
        </p:nvSpPr>
        <p:spPr>
          <a:xfrm>
            <a:off x="1940413" y="3967823"/>
            <a:ext cx="172528" cy="15693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2011714-6970-91B9-2245-30F9076D6FCB}"/>
              </a:ext>
            </a:extLst>
          </p:cNvPr>
          <p:cNvSpPr/>
          <p:nvPr/>
        </p:nvSpPr>
        <p:spPr>
          <a:xfrm>
            <a:off x="2815086" y="2520660"/>
            <a:ext cx="172528" cy="15693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0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EABFFFF-F7A9-BFDA-79FE-9E7C81787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411866"/>
              </p:ext>
            </p:extLst>
          </p:nvPr>
        </p:nvGraphicFramePr>
        <p:xfrm>
          <a:off x="219074" y="130244"/>
          <a:ext cx="11630025" cy="6394380"/>
        </p:xfrm>
        <a:graphic>
          <a:graphicData uri="http://schemas.openxmlformats.org/drawingml/2006/table">
            <a:tbl>
              <a:tblPr/>
              <a:tblGrid>
                <a:gridCol w="9119347">
                  <a:extLst>
                    <a:ext uri="{9D8B030D-6E8A-4147-A177-3AD203B41FA5}">
                      <a16:colId xmlns:a16="http://schemas.microsoft.com/office/drawing/2014/main" val="4240297910"/>
                    </a:ext>
                  </a:extLst>
                </a:gridCol>
                <a:gridCol w="2510678">
                  <a:extLst>
                    <a:ext uri="{9D8B030D-6E8A-4147-A177-3AD203B41FA5}">
                      <a16:colId xmlns:a16="http://schemas.microsoft.com/office/drawing/2014/main" val="3557692703"/>
                    </a:ext>
                  </a:extLst>
                </a:gridCol>
              </a:tblGrid>
              <a:tr h="255137">
                <a:tc gridSpan="2">
                  <a:txBody>
                    <a:bodyPr/>
                    <a:lstStyle/>
                    <a:p>
                      <a:pPr algn="ctr" rtl="0" fontAlgn="base">
                        <a:buFont typeface="+mj-lt"/>
                        <a:buNone/>
                      </a:pPr>
                      <a:r>
                        <a:rPr lang="de-DE" sz="2000" b="1" i="0" dirty="0">
                          <a:effectLst/>
                          <a:latin typeface="Kristen ITC" panose="03050502040202030202" pitchFamily="66" charset="0"/>
                        </a:rPr>
                        <a:t>Bewertungsvorschlag</a:t>
                      </a:r>
                      <a:endParaRPr lang="de-DE" sz="2000" b="0" i="0" dirty="0">
                        <a:effectLst/>
                        <a:latin typeface="Kristen ITC" panose="03050502040202030202" pitchFamily="66" charset="0"/>
                      </a:endParaRP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916884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Schriftarten (nicht Standard/ höchstens 3)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303334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>
                          <a:effectLst/>
                          <a:latin typeface="Kristen ITC" panose="03050502040202030202" pitchFamily="66" charset="0"/>
                        </a:rPr>
                        <a:t>leserlich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44260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übersichtlich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413560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Bilder (nicht verzerrt)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122679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Thema klar erkennbar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611826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Einstellungen (Seitenränder, Querformat,…)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82772"/>
                  </a:ext>
                </a:extLst>
              </a:tr>
              <a:tr h="356512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Formen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808663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>
                          <a:effectLst/>
                          <a:latin typeface="Kristen ITC" panose="03050502040202030202" pitchFamily="66" charset="0"/>
                        </a:rPr>
                        <a:t>WordArt/</a:t>
                      </a:r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Textfeld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297880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Sauber geklebt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944689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Teelichthalter passend 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48451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Tabelle/Trennlinien (Formen)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613631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>
                          <a:effectLst/>
                          <a:latin typeface="Kristen ITC" panose="03050502040202030202" pitchFamily="66" charset="0"/>
                        </a:rPr>
                        <a:t>DIN-Norm (LZ, etc.)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768134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Kreativität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412964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Platznutzung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115772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r>
                        <a:rPr lang="de-DE" dirty="0">
                          <a:latin typeface="Kristen ITC" panose="03050502040202030202" pitchFamily="66" charset="0"/>
                        </a:rPr>
                        <a:t>Richtige Abmessungen / Lochung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365564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r>
                        <a:rPr lang="de-DE" dirty="0">
                          <a:latin typeface="Kristen ITC" panose="03050502040202030202" pitchFamily="66" charset="0"/>
                        </a:rPr>
                        <a:t>Drucken (Druckerrand, Fehldrucke)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dirty="0">
                          <a:effectLst/>
                          <a:latin typeface="Kristen ITC" panose="03050502040202030202" pitchFamily="66" charset="0"/>
                        </a:rPr>
                        <a:t>___/xx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054402"/>
                  </a:ext>
                </a:extLst>
              </a:tr>
              <a:tr h="255137">
                <a:tc>
                  <a:txBody>
                    <a:bodyPr/>
                    <a:lstStyle/>
                    <a:p>
                      <a:pPr algn="l" rtl="0" fontAlgn="base"/>
                      <a:r>
                        <a:rPr lang="de-DE" sz="2000" b="1" i="0" dirty="0">
                          <a:effectLst/>
                          <a:latin typeface="Kristen ITC" panose="03050502040202030202" pitchFamily="66" charset="0"/>
                        </a:rPr>
                        <a:t>Gesamtpunkte:</a:t>
                      </a:r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de-DE" sz="2000" b="1" i="0" dirty="0">
                          <a:effectLst/>
                          <a:latin typeface="Kristen ITC" panose="03050502040202030202" pitchFamily="66" charset="0"/>
                        </a:rPr>
                        <a:t>___/xx</a:t>
                      </a:r>
                      <a:r>
                        <a:rPr lang="de-DE" sz="2000" b="0" i="0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</a:p>
                  </a:txBody>
                  <a:tcPr marL="53831" marR="53831" marT="26915" marB="2691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4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794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Ga-Blog: Reflexion: wie schaut Ihr Jahresrückblick aus?">
            <a:extLst>
              <a:ext uri="{FF2B5EF4-FFF2-40B4-BE49-F238E27FC236}">
                <a16:creationId xmlns:a16="http://schemas.microsoft.com/office/drawing/2014/main" id="{3CBE8F55-0DCC-468A-8B3C-8E7E69CBA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CCCCFE"/>
              </a:clrFrom>
              <a:clrTo>
                <a:srgbClr val="CCC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0"/>
          <a:stretch/>
        </p:blipFill>
        <p:spPr bwMode="auto">
          <a:xfrm>
            <a:off x="9485768" y="109944"/>
            <a:ext cx="2553231" cy="19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62F3DEB-80D5-4136-9C18-5EB334F65FAA}"/>
              </a:ext>
            </a:extLst>
          </p:cNvPr>
          <p:cNvSpPr/>
          <p:nvPr/>
        </p:nvSpPr>
        <p:spPr>
          <a:xfrm>
            <a:off x="2283506" y="109944"/>
            <a:ext cx="7345281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Zeit für eine Reflexion!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08240945-EBAD-4B54-9F1D-993B20AB39E6}"/>
              </a:ext>
            </a:extLst>
          </p:cNvPr>
          <p:cNvSpPr/>
          <p:nvPr/>
        </p:nvSpPr>
        <p:spPr>
          <a:xfrm>
            <a:off x="153001" y="983787"/>
            <a:ext cx="3354175" cy="1403927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Ich habe heute gelernt …</a:t>
            </a: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0D094EDC-F6E8-4D85-87CC-70BF3906D99D}"/>
              </a:ext>
            </a:extLst>
          </p:cNvPr>
          <p:cNvSpPr/>
          <p:nvPr/>
        </p:nvSpPr>
        <p:spPr>
          <a:xfrm>
            <a:off x="3692906" y="1316824"/>
            <a:ext cx="3605041" cy="1403927"/>
          </a:xfrm>
          <a:prstGeom prst="wedgeEllipseCallout">
            <a:avLst>
              <a:gd name="adj1" fmla="val -4387"/>
              <a:gd name="adj2" fmla="val 5723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Mir ist … schwergefallen.</a:t>
            </a: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E51ED36D-51C2-49BF-8FE6-9C1FEDFE8FED}"/>
              </a:ext>
            </a:extLst>
          </p:cNvPr>
          <p:cNvSpPr/>
          <p:nvPr/>
        </p:nvSpPr>
        <p:spPr>
          <a:xfrm>
            <a:off x="8480575" y="2048266"/>
            <a:ext cx="3482109" cy="1403927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Ich nehme mir vor, dass …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D5A3F2-683E-49D0-A12F-86CB6D5C6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7739" l="9799" r="89950">
                        <a14:foregroundMark x1="46734" y1="17337" x2="46734" y2="19095"/>
                        <a14:foregroundMark x1="48492" y1="15829" x2="49246" y2="31658"/>
                        <a14:foregroundMark x1="50754" y1="44724" x2="50754" y2="84422"/>
                        <a14:foregroundMark x1="52764" y1="89950" x2="34673" y2="85930"/>
                        <a14:foregroundMark x1="37437" y1="97739" x2="62563" y2="96482"/>
                        <a14:foregroundMark x1="42965" y1="65075" x2="41960" y2="58040"/>
                        <a14:foregroundMark x1="59548" y1="69095" x2="55528" y2="56281"/>
                        <a14:foregroundMark x1="55528" y1="56281" x2="54020" y2="54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854" y="854754"/>
            <a:ext cx="3790950" cy="37909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FB88831-5D5D-437E-A231-10CAD6B9EB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96734" l="3518" r="94975">
                        <a14:foregroundMark x1="41709" y1="69849" x2="55779" y2="74874"/>
                        <a14:foregroundMark x1="55779" y1="74874" x2="76382" y2="92714"/>
                        <a14:foregroundMark x1="75628" y1="92714" x2="58040" y2="86181"/>
                        <a14:foregroundMark x1="58040" y1="86181" x2="45980" y2="76633"/>
                        <a14:foregroundMark x1="45980" y1="76633" x2="42462" y2="71608"/>
                        <a14:foregroundMark x1="3518" y1="92462" x2="16332" y2="92211"/>
                        <a14:foregroundMark x1="34422" y1="95980" x2="66332" y2="92965"/>
                        <a14:foregroundMark x1="66332" y1="92965" x2="66834" y2="92965"/>
                        <a14:foregroundMark x1="94975" y1="91206" x2="94975" y2="93216"/>
                        <a14:foregroundMark x1="86683" y1="96985" x2="68844" y2="96734"/>
                        <a14:foregroundMark x1="68844" y1="96734" x2="62060" y2="94724"/>
                      </a14:backgroundRemoval>
                    </a14:imgEffect>
                  </a14:imgLayer>
                </a14:imgProps>
              </a:ext>
            </a:extLst>
          </a:blip>
          <a:srcRect t="27175"/>
          <a:stretch/>
        </p:blipFill>
        <p:spPr>
          <a:xfrm>
            <a:off x="4388801" y="2356495"/>
            <a:ext cx="3790950" cy="27607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65FF78C-D2B6-47E7-9DF5-42DCC0B1A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9" b="97236" l="9799" r="89950">
                        <a14:foregroundMark x1="32412" y1="48492" x2="32663" y2="60302"/>
                        <a14:foregroundMark x1="37186" y1="80905" x2="46482" y2="76382"/>
                        <a14:foregroundMark x1="45729" y1="48241" x2="44472" y2="42462"/>
                        <a14:foregroundMark x1="43970" y1="42211" x2="43970" y2="42211"/>
                        <a14:foregroundMark x1="39447" y1="97236" x2="34422" y2="95477"/>
                        <a14:backgroundMark x1="51005" y1="27889" x2="78392" y2="45729"/>
                      </a14:backgroundRemoval>
                    </a14:imgEffect>
                  </a14:imgLayer>
                </a14:imgProps>
              </a:ext>
            </a:extLst>
          </a:blip>
          <a:srcRect t="27175"/>
          <a:stretch/>
        </p:blipFill>
        <p:spPr>
          <a:xfrm>
            <a:off x="7589836" y="3386689"/>
            <a:ext cx="3790950" cy="2760756"/>
          </a:xfrm>
          <a:prstGeom prst="rect">
            <a:avLst/>
          </a:prstGeom>
        </p:spPr>
      </p:pic>
      <p:sp>
        <p:nvSpPr>
          <p:cNvPr id="13" name="Sprechblase: oval 12">
            <a:extLst>
              <a:ext uri="{FF2B5EF4-FFF2-40B4-BE49-F238E27FC236}">
                <a16:creationId xmlns:a16="http://schemas.microsoft.com/office/drawing/2014/main" id="{27D99225-A428-4070-97E8-60E981DB48EF}"/>
              </a:ext>
            </a:extLst>
          </p:cNvPr>
          <p:cNvSpPr/>
          <p:nvPr/>
        </p:nvSpPr>
        <p:spPr>
          <a:xfrm>
            <a:off x="4967358" y="5556492"/>
            <a:ext cx="2179498" cy="972698"/>
          </a:xfrm>
          <a:prstGeom prst="wedgeEllipseCallout">
            <a:avLst>
              <a:gd name="adj1" fmla="val -4387"/>
              <a:gd name="adj2" fmla="val 5723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…</a:t>
            </a:r>
          </a:p>
        </p:txBody>
      </p:sp>
      <p:pic>
        <p:nvPicPr>
          <p:cNvPr id="2050" name="Picture 2" descr="18 Tausend Funny Stop Sign lizenzfreie Bilder, Stockfotos und Aufnahmen |  Shutterstock">
            <a:extLst>
              <a:ext uri="{FF2B5EF4-FFF2-40B4-BE49-F238E27FC236}">
                <a16:creationId xmlns:a16="http://schemas.microsoft.com/office/drawing/2014/main" id="{92162AD6-72A3-FBC3-9DC8-58122C8FB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t="12835" r="12975" b="18646"/>
          <a:stretch/>
        </p:blipFill>
        <p:spPr bwMode="auto">
          <a:xfrm>
            <a:off x="3037805" y="328810"/>
            <a:ext cx="6520384" cy="6356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Ga-Blog: Reflexion: wie schaut Ihr Jahresrückblick aus?">
            <a:extLst>
              <a:ext uri="{FF2B5EF4-FFF2-40B4-BE49-F238E27FC236}">
                <a16:creationId xmlns:a16="http://schemas.microsoft.com/office/drawing/2014/main" id="{3CBE8F55-0DCC-468A-8B3C-8E7E69CBA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CCCCFE"/>
              </a:clrFrom>
              <a:clrTo>
                <a:srgbClr val="CCC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0"/>
          <a:stretch/>
        </p:blipFill>
        <p:spPr bwMode="auto">
          <a:xfrm>
            <a:off x="9485768" y="109944"/>
            <a:ext cx="2553231" cy="19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62F3DEB-80D5-4136-9C18-5EB334F65FAA}"/>
              </a:ext>
            </a:extLst>
          </p:cNvPr>
          <p:cNvSpPr/>
          <p:nvPr/>
        </p:nvSpPr>
        <p:spPr>
          <a:xfrm>
            <a:off x="2283506" y="109944"/>
            <a:ext cx="7345281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Zeit für eine Reflexion!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08240945-EBAD-4B54-9F1D-993B20AB39E6}"/>
              </a:ext>
            </a:extLst>
          </p:cNvPr>
          <p:cNvSpPr/>
          <p:nvPr/>
        </p:nvSpPr>
        <p:spPr>
          <a:xfrm>
            <a:off x="153001" y="983787"/>
            <a:ext cx="3354175" cy="1940568"/>
          </a:xfrm>
          <a:prstGeom prst="wedgeEllipseCallout">
            <a:avLst>
              <a:gd name="adj1" fmla="val 15430"/>
              <a:gd name="adj2" fmla="val 64278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Für meinen Unterricht nehme ich mit…</a:t>
            </a: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0D094EDC-F6E8-4D85-87CC-70BF3906D99D}"/>
              </a:ext>
            </a:extLst>
          </p:cNvPr>
          <p:cNvSpPr/>
          <p:nvPr/>
        </p:nvSpPr>
        <p:spPr>
          <a:xfrm>
            <a:off x="3960325" y="1142350"/>
            <a:ext cx="3605041" cy="1403927"/>
          </a:xfrm>
          <a:prstGeom prst="wedgeEllipseCallout">
            <a:avLst>
              <a:gd name="adj1" fmla="val 3749"/>
              <a:gd name="adj2" fmla="val 59695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Meinen </a:t>
            </a:r>
            <a:r>
              <a:rPr lang="de-DE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SuS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 könnte ... schwer fallen.</a:t>
            </a: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E51ED36D-51C2-49BF-8FE6-9C1FEDFE8FED}"/>
              </a:ext>
            </a:extLst>
          </p:cNvPr>
          <p:cNvSpPr/>
          <p:nvPr/>
        </p:nvSpPr>
        <p:spPr>
          <a:xfrm>
            <a:off x="8357643" y="2048266"/>
            <a:ext cx="3605041" cy="1908844"/>
          </a:xfrm>
          <a:prstGeom prst="wedgeEllipseCallout">
            <a:avLst>
              <a:gd name="adj1" fmla="val -9685"/>
              <a:gd name="adj2" fmla="val 63404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Was ich gut/</a:t>
            </a:r>
          </a:p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verbesserungs-würdig fand…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D5A3F2-683E-49D0-A12F-86CB6D5C6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7739" l="9799" r="89950">
                        <a14:foregroundMark x1="46734" y1="17337" x2="46734" y2="19095"/>
                        <a14:foregroundMark x1="48492" y1="15829" x2="49246" y2="31658"/>
                        <a14:foregroundMark x1="50754" y1="44724" x2="50754" y2="84422"/>
                        <a14:foregroundMark x1="52764" y1="89950" x2="34673" y2="85930"/>
                        <a14:foregroundMark x1="37437" y1="97739" x2="62563" y2="96482"/>
                        <a14:foregroundMark x1="42965" y1="65075" x2="41960" y2="58040"/>
                        <a14:foregroundMark x1="59548" y1="69095" x2="55528" y2="56281"/>
                        <a14:foregroundMark x1="55528" y1="56281" x2="54020" y2="54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854" y="854754"/>
            <a:ext cx="3790950" cy="37909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FB88831-5D5D-437E-A231-10CAD6B9EB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96734" l="3518" r="94975">
                        <a14:foregroundMark x1="41709" y1="69849" x2="55779" y2="74874"/>
                        <a14:foregroundMark x1="55779" y1="74874" x2="76382" y2="92714"/>
                        <a14:foregroundMark x1="75628" y1="92714" x2="58040" y2="86181"/>
                        <a14:foregroundMark x1="58040" y1="86181" x2="45980" y2="76633"/>
                        <a14:foregroundMark x1="45980" y1="76633" x2="42462" y2="71608"/>
                        <a14:foregroundMark x1="3518" y1="92462" x2="16332" y2="92211"/>
                        <a14:foregroundMark x1="34422" y1="95980" x2="66332" y2="92965"/>
                        <a14:foregroundMark x1="66332" y1="92965" x2="66834" y2="92965"/>
                        <a14:foregroundMark x1="94975" y1="91206" x2="94975" y2="93216"/>
                        <a14:foregroundMark x1="86683" y1="96985" x2="68844" y2="96734"/>
                        <a14:foregroundMark x1="68844" y1="96734" x2="62060" y2="94724"/>
                      </a14:backgroundRemoval>
                    </a14:imgEffect>
                  </a14:imgLayer>
                </a14:imgProps>
              </a:ext>
            </a:extLst>
          </a:blip>
          <a:srcRect t="27175"/>
          <a:stretch/>
        </p:blipFill>
        <p:spPr>
          <a:xfrm>
            <a:off x="4468135" y="2546277"/>
            <a:ext cx="3790950" cy="27607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65FF78C-D2B6-47E7-9DF5-42DCC0B1A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9" b="97236" l="9799" r="89950">
                        <a14:foregroundMark x1="32412" y1="48492" x2="32663" y2="60302"/>
                        <a14:foregroundMark x1="37186" y1="80905" x2="46482" y2="76382"/>
                        <a14:foregroundMark x1="45729" y1="48241" x2="44472" y2="42462"/>
                        <a14:foregroundMark x1="43970" y1="42211" x2="43970" y2="42211"/>
                        <a14:foregroundMark x1="39447" y1="97236" x2="34422" y2="95477"/>
                        <a14:backgroundMark x1="51005" y1="27889" x2="78392" y2="45729"/>
                      </a14:backgroundRemoval>
                    </a14:imgEffect>
                  </a14:imgLayer>
                </a14:imgProps>
              </a:ext>
            </a:extLst>
          </a:blip>
          <a:srcRect t="27175"/>
          <a:stretch/>
        </p:blipFill>
        <p:spPr>
          <a:xfrm>
            <a:off x="7733312" y="3823554"/>
            <a:ext cx="3790950" cy="2760756"/>
          </a:xfrm>
          <a:prstGeom prst="rect">
            <a:avLst/>
          </a:prstGeom>
        </p:spPr>
      </p:pic>
      <p:sp>
        <p:nvSpPr>
          <p:cNvPr id="13" name="Sprechblase: oval 12">
            <a:extLst>
              <a:ext uri="{FF2B5EF4-FFF2-40B4-BE49-F238E27FC236}">
                <a16:creationId xmlns:a16="http://schemas.microsoft.com/office/drawing/2014/main" id="{27D99225-A428-4070-97E8-60E981DB48EF}"/>
              </a:ext>
            </a:extLst>
          </p:cNvPr>
          <p:cNvSpPr/>
          <p:nvPr/>
        </p:nvSpPr>
        <p:spPr>
          <a:xfrm>
            <a:off x="4967358" y="5556492"/>
            <a:ext cx="2179498" cy="972698"/>
          </a:xfrm>
          <a:prstGeom prst="wedgeEllipseCallout">
            <a:avLst>
              <a:gd name="adj1" fmla="val -4387"/>
              <a:gd name="adj2" fmla="val 5723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65046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E7AF818-350E-40B5-9DA6-CDEDD39D24F4}"/>
              </a:ext>
            </a:extLst>
          </p:cNvPr>
          <p:cNvSpPr/>
          <p:nvPr/>
        </p:nvSpPr>
        <p:spPr>
          <a:xfrm>
            <a:off x="4977414" y="754603"/>
            <a:ext cx="5717219" cy="2050742"/>
          </a:xfrm>
          <a:prstGeom prst="wedgeEllipseCallout">
            <a:avLst>
              <a:gd name="adj1" fmla="val -65534"/>
              <a:gd name="adj2" fmla="val 21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Licht aus!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FCD900-9518-42D5-A074-DF2C6644A16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89" b="94724" l="7286" r="93719">
                        <a14:foregroundMark x1="8543" y1="27387" x2="8543" y2="27387"/>
                        <a14:foregroundMark x1="35930" y1="14070" x2="46231" y2="33417"/>
                        <a14:foregroundMark x1="39447" y1="31156" x2="50000" y2="43467"/>
                        <a14:foregroundMark x1="78643" y1="53769" x2="75879" y2="53769"/>
                        <a14:foregroundMark x1="78141" y1="57538" x2="75628" y2="58543"/>
                        <a14:foregroundMark x1="91206" y1="58543" x2="91960" y2="61307"/>
                        <a14:foregroundMark x1="91709" y1="83417" x2="89698" y2="91206"/>
                        <a14:foregroundMark x1="11307" y1="94724" x2="14573" y2="94472"/>
                        <a14:foregroundMark x1="38191" y1="9799" x2="28894" y2="8040"/>
                        <a14:foregroundMark x1="28894" y1="8040" x2="28392" y2="8040"/>
                        <a14:foregroundMark x1="23869" y1="68593" x2="22111" y2="68593"/>
                        <a14:foregroundMark x1="21357" y1="68593" x2="20101" y2="68593"/>
                        <a14:foregroundMark x1="93467" y1="74121" x2="93467" y2="76382"/>
                        <a14:foregroundMark x1="93719" y1="59296" x2="93467" y2="58291"/>
                        <a14:foregroundMark x1="15075" y1="69095" x2="12814" y2="69095"/>
                        <a14:foregroundMark x1="9548" y1="69347" x2="7538" y2="84422"/>
                        <a14:foregroundMark x1="7286" y1="75879" x2="7286" y2="77638"/>
                        <a14:foregroundMark x1="7538" y1="27387" x2="7538" y2="28894"/>
                        <a14:foregroundMark x1="55048" y1="93970" x2="46482" y2="93970"/>
                        <a14:backgroundMark x1="63065" y1="94975" x2="60302" y2="95477"/>
                        <a14:backgroundMark x1="64322" y1="94975" x2="62563" y2="94724"/>
                        <a14:backgroundMark x1="63819" y1="94724" x2="66332" y2="94724"/>
                        <a14:backgroundMark x1="59799" y1="94724" x2="55528" y2="94724"/>
                        <a14:backgroundMark x1="62814" y1="94724" x2="65327" y2="94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81" y="1421574"/>
            <a:ext cx="520446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39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70C4DB-AE66-7B4F-781F-60FC763DCF18}"/>
              </a:ext>
            </a:extLst>
          </p:cNvPr>
          <p:cNvSpPr txBox="1"/>
          <p:nvPr/>
        </p:nvSpPr>
        <p:spPr>
          <a:xfrm>
            <a:off x="164981" y="755104"/>
            <a:ext cx="98782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hlinkClick r:id="rId2"/>
              </a:rPr>
              <a:t>https://www.machsschoen.com/diy-winterliches-windlicht-basteln</a:t>
            </a:r>
            <a:r>
              <a:rPr lang="de-DE" sz="1000" dirty="0"/>
              <a:t> (zuletzt aufgerufen am 27. 02.2026 um 09:06 Uhr)</a:t>
            </a:r>
          </a:p>
          <a:p>
            <a:r>
              <a:rPr lang="de-DE" sz="1000" dirty="0">
                <a:hlinkClick r:id="rId3"/>
              </a:rPr>
              <a:t>https://www.katimakeit.de/diy-windlichter-basteln-swr</a:t>
            </a:r>
            <a:r>
              <a:rPr lang="de-DE" sz="1000" dirty="0"/>
              <a:t> (zuletzt aufgerufen am 27. 02.2026 um 09:010 Uhr)</a:t>
            </a:r>
          </a:p>
          <a:p>
            <a:r>
              <a:rPr lang="de-DE" sz="1000" dirty="0">
                <a:hlinkClick r:id="rId4"/>
              </a:rPr>
              <a:t>https://www.kartenmacherei.de/windlichter-glucksfotos.html</a:t>
            </a:r>
            <a:r>
              <a:rPr lang="de-DE" sz="1000" dirty="0"/>
              <a:t> (zuletzt aufgerufen am 27. 02.2026 um 09:13 Uhr)</a:t>
            </a:r>
          </a:p>
          <a:p>
            <a:r>
              <a:rPr lang="de-DE" sz="1000" dirty="0">
                <a:hlinkClick r:id="rId5"/>
              </a:rPr>
              <a:t>https://www.spielheld.de/folia-laternen-transparentpapier-weiss-25-blatt/</a:t>
            </a:r>
            <a:r>
              <a:rPr lang="de-DE" sz="1000" dirty="0"/>
              <a:t> (zuletzt aufgerufen am 03.03.2026 um 16:43)</a:t>
            </a:r>
          </a:p>
          <a:p>
            <a:r>
              <a:rPr lang="de-DE" sz="1000" dirty="0">
                <a:hlinkClick r:id="rId6"/>
              </a:rPr>
              <a:t>https://www.shutterstock.com/de/search/funny-stop-sign?dd_referrer=https%3A%2F%2F</a:t>
            </a:r>
            <a:r>
              <a:rPr lang="de-DE" sz="1000" dirty="0"/>
              <a:t> (zuletzt aufgerufen am 03.03.3016 um 17:08 Uhr)</a:t>
            </a:r>
          </a:p>
          <a:p>
            <a:r>
              <a:rPr lang="de-DE" sz="1000" dirty="0">
                <a:hlinkClick r:id="rId7"/>
              </a:rPr>
              <a:t>https://liberatingstructures.de/gallery-walk/</a:t>
            </a:r>
            <a:r>
              <a:rPr lang="de-DE" sz="1000" dirty="0"/>
              <a:t> (zuletzt aufgerufen am 03.03.2026 um 17:10 Uhr)</a:t>
            </a:r>
          </a:p>
          <a:p>
            <a:r>
              <a:rPr lang="de-DE" sz="1000" dirty="0">
                <a:hlinkClick r:id="rId8"/>
              </a:rPr>
              <a:t>https://www.kunstkopie.de/a/berglandschaften-2.html</a:t>
            </a:r>
            <a:r>
              <a:rPr lang="de-DE" sz="1000" dirty="0"/>
              <a:t> (zuletzt aufgerufen am 03.03.2026 um 17:15 Uhr)</a:t>
            </a:r>
          </a:p>
          <a:p>
            <a:r>
              <a:rPr lang="de-DE" sz="1000" dirty="0">
                <a:hlinkClick r:id="rId9"/>
              </a:rPr>
              <a:t>https://www.tapeten.com/banksy-flower-thrower-raw-concrete.html</a:t>
            </a:r>
            <a:r>
              <a:rPr lang="de-DE" sz="1000" dirty="0"/>
              <a:t> (zuletzt aufgerufen am 03.03.2026 um 17:17 Uhr)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32CC4B7-CAAC-5CD7-C597-DCF2ED88B72C}"/>
              </a:ext>
            </a:extLst>
          </p:cNvPr>
          <p:cNvSpPr/>
          <p:nvPr/>
        </p:nvSpPr>
        <p:spPr>
          <a:xfrm>
            <a:off x="164981" y="231884"/>
            <a:ext cx="21291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Bildquellen</a:t>
            </a:r>
          </a:p>
        </p:txBody>
      </p:sp>
    </p:spTree>
    <p:extLst>
      <p:ext uri="{BB962C8B-B14F-4D97-AF65-F5344CB8AC3E}">
        <p14:creationId xmlns:p14="http://schemas.microsoft.com/office/powerpoint/2010/main" val="396051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CDF0F35-FC6D-D011-833F-75B6542C1046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Kristen ITC" panose="03050502040202030202" pitchFamily="66" charset="0"/>
              </a:rPr>
              <a:t>To</a:t>
            </a:r>
            <a:r>
              <a:rPr lang="de-DE" dirty="0">
                <a:latin typeface="Kristen ITC" panose="03050502040202030202" pitchFamily="66" charset="0"/>
              </a:rPr>
              <a:t> do: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661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Mache zwei Leerzeilen</a:t>
            </a:r>
          </a:p>
          <a:p>
            <a:pPr marL="514350" indent="-514350">
              <a:buFont typeface="+mj-lt"/>
              <a:buAutoNum type="arabicPeriod"/>
            </a:pPr>
            <a:endParaRPr lang="de-DE" dirty="0">
              <a:latin typeface="Kristen ITC" panose="03050502040202030202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Scrolle soweit nach oben, dass man den Text von dir nicht mehr sieht</a:t>
            </a:r>
          </a:p>
          <a:p>
            <a:pPr marL="514350" indent="-514350">
              <a:buFont typeface="+mj-lt"/>
              <a:buAutoNum type="arabicPeriod"/>
            </a:pPr>
            <a:endParaRPr lang="de-DE" dirty="0">
              <a:latin typeface="Kristen ITC" panose="03050502040202030202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Stehe auf und geh an den PC Platz links von dir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Links ist niemand? -&gt; an den Platz hinter dir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Hinter dir ist niemand? -&gt; an den Platz ganz vorne rechts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0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F92089F-278B-7592-1D3F-DD55312F7F3B}"/>
              </a:ext>
            </a:extLst>
          </p:cNvPr>
          <p:cNvSpPr/>
          <p:nvPr/>
        </p:nvSpPr>
        <p:spPr>
          <a:xfrm>
            <a:off x="2794958" y="3148642"/>
            <a:ext cx="6952891" cy="1811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36" y="1475999"/>
            <a:ext cx="11821063" cy="4965028"/>
          </a:xfrm>
        </p:spPr>
        <p:txBody>
          <a:bodyPr>
            <a:normAutofit fontScale="925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Schreibe in das Dokument deines Mitteilnehmenden:</a:t>
            </a:r>
          </a:p>
          <a:p>
            <a:pPr marL="514350" indent="-514350">
              <a:buFont typeface="+mj-lt"/>
              <a:buAutoNum type="arabicPeriod"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Ich unterrichte </a:t>
            </a:r>
            <a:r>
              <a:rPr lang="de-DE" b="1" dirty="0" err="1">
                <a:latin typeface="Kristen ITC" panose="03050502040202030202" pitchFamily="66" charset="0"/>
              </a:rPr>
              <a:t>WiK</a:t>
            </a:r>
            <a:r>
              <a:rPr lang="de-DE" b="1" dirty="0">
                <a:latin typeface="Kristen ITC" panose="03050502040202030202" pitchFamily="66" charset="0"/>
              </a:rPr>
              <a:t> und… (Fantasiefach).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b="1" dirty="0">
                <a:latin typeface="Kristen ITC" panose="03050502040202030202" pitchFamily="66" charset="0"/>
              </a:rPr>
              <a:t>2. </a:t>
            </a:r>
            <a:r>
              <a:rPr lang="de-DE" dirty="0">
                <a:latin typeface="Kristen ITC" panose="03050502040202030202" pitchFamily="66" charset="0"/>
              </a:rPr>
              <a:t>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ACC5B96-88C2-1B13-8EA4-4ED24D9E172D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1</a:t>
            </a:r>
          </a:p>
        </p:txBody>
      </p:sp>
    </p:spTree>
    <p:extLst>
      <p:ext uri="{BB962C8B-B14F-4D97-AF65-F5344CB8AC3E}">
        <p14:creationId xmlns:p14="http://schemas.microsoft.com/office/powerpoint/2010/main" val="176168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D980599-3D93-9AE3-8F23-DC68D8D5B43B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2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F2331BF-FB3D-42C6-A0B7-7EF8EA8C1BBA}"/>
              </a:ext>
            </a:extLst>
          </p:cNvPr>
          <p:cNvSpPr/>
          <p:nvPr/>
        </p:nvSpPr>
        <p:spPr>
          <a:xfrm>
            <a:off x="2619554" y="3036499"/>
            <a:ext cx="6952891" cy="1811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15" y="1394305"/>
            <a:ext cx="11465111" cy="4965028"/>
          </a:xfrm>
        </p:spPr>
        <p:txBody>
          <a:bodyPr>
            <a:normAutofit fontScale="925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Kristen ITC" panose="03050502040202030202" pitchFamily="66" charset="0"/>
              </a:rPr>
              <a:t>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Wenn ich eine Schriftart wäre, wäre ich … 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4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D983F73-4C6B-393E-C6F6-172D9DF3E937}"/>
              </a:ext>
            </a:extLst>
          </p:cNvPr>
          <p:cNvSpPr/>
          <p:nvPr/>
        </p:nvSpPr>
        <p:spPr>
          <a:xfrm>
            <a:off x="3450567" y="3312544"/>
            <a:ext cx="5451894" cy="215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49" y="1647467"/>
            <a:ext cx="11465111" cy="4965028"/>
          </a:xfrm>
        </p:spPr>
        <p:txBody>
          <a:bodyPr>
            <a:normAutofit fontScale="92500"/>
          </a:bodyPr>
          <a:lstStyle/>
          <a:p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1. 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Meine geheime Superkraft ist … 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endParaRPr lang="de-DE" dirty="0">
              <a:latin typeface="Kristen ITC" panose="03050502040202030202" pitchFamily="66" charset="0"/>
            </a:endParaRPr>
          </a:p>
          <a:p>
            <a:r>
              <a:rPr lang="de-DE" dirty="0">
                <a:latin typeface="Kristen ITC" panose="03050502040202030202" pitchFamily="66" charset="0"/>
              </a:rPr>
              <a:t>Gehe dann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6763D56-8AC8-7734-6AFE-DFCFCBFA1C91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3</a:t>
            </a:r>
          </a:p>
        </p:txBody>
      </p:sp>
    </p:spTree>
    <p:extLst>
      <p:ext uri="{BB962C8B-B14F-4D97-AF65-F5344CB8AC3E}">
        <p14:creationId xmlns:p14="http://schemas.microsoft.com/office/powerpoint/2010/main" val="275111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37D0187-4E2D-791F-C62E-188B4438D1CE}"/>
              </a:ext>
            </a:extLst>
          </p:cNvPr>
          <p:cNvSpPr/>
          <p:nvPr/>
        </p:nvSpPr>
        <p:spPr>
          <a:xfrm>
            <a:off x="838200" y="959752"/>
            <a:ext cx="1870494" cy="3428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5160463-D1D1-6221-C847-EA8A4953380D}"/>
              </a:ext>
            </a:extLst>
          </p:cNvPr>
          <p:cNvSpPr/>
          <p:nvPr/>
        </p:nvSpPr>
        <p:spPr>
          <a:xfrm>
            <a:off x="2195120" y="3347049"/>
            <a:ext cx="8022566" cy="163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1C640-3EAC-5764-1EBA-6322A1C5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Kristen ITC" panose="03050502040202030202" pitchFamily="66" charset="0"/>
              </a:rPr>
              <a:t>Fact 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8049EA-A940-CBC1-4D8A-78084F7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48" y="1664719"/>
            <a:ext cx="11465111" cy="49650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b="1" dirty="0">
                <a:latin typeface="Kristen ITC" panose="03050502040202030202" pitchFamily="66" charset="0"/>
              </a:rPr>
              <a:t>1. </a:t>
            </a:r>
            <a:r>
              <a:rPr lang="de-DE" dirty="0">
                <a:latin typeface="Kristen ITC" panose="03050502040202030202" pitchFamily="66" charset="0"/>
              </a:rPr>
              <a:t>Schreibe in das Dokument deines Mitteilnehmenden: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 algn="ctr">
              <a:buNone/>
            </a:pPr>
            <a:r>
              <a:rPr lang="de-DE" b="1" dirty="0">
                <a:latin typeface="Kristen ITC" panose="03050502040202030202" pitchFamily="66" charset="0"/>
              </a:rPr>
              <a:t>In meiner Freizeit trainiere ich heimlich für … </a:t>
            </a:r>
          </a:p>
          <a:p>
            <a:pPr marL="0" indent="0">
              <a:buNone/>
            </a:pPr>
            <a:endParaRPr lang="de-DE" b="1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2. Mache zwei Leerzeilen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3. Scrolle soweit hoch, dass man dein Geschriebenes nicht mehr sieht</a:t>
            </a:r>
          </a:p>
          <a:p>
            <a:endParaRPr lang="de-DE" dirty="0"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de-DE" dirty="0">
                <a:latin typeface="Kristen ITC" panose="03050502040202030202" pitchFamily="66" charset="0"/>
              </a:rPr>
              <a:t>4. Gehe an den nächsten PC links neben dir </a:t>
            </a:r>
          </a:p>
          <a:p>
            <a:pPr marL="0" indent="0">
              <a:buNone/>
            </a:pPr>
            <a:endParaRPr lang="de-DE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5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2254</Words>
  <Application>Microsoft Office PowerPoint</Application>
  <PresentationFormat>Breitbild</PresentationFormat>
  <Paragraphs>493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2" baseType="lpstr">
      <vt:lpstr>Aptos</vt:lpstr>
      <vt:lpstr>Aptos Display</vt:lpstr>
      <vt:lpstr>Arial</vt:lpstr>
      <vt:lpstr>Comic Sans MS</vt:lpstr>
      <vt:lpstr>Kristen ITC</vt:lpstr>
      <vt:lpstr>Wingdings</vt:lpstr>
      <vt:lpstr>Office</vt:lpstr>
      <vt:lpstr>PowerPoint-Präsentation</vt:lpstr>
      <vt:lpstr>PowerPoint-Präsentation</vt:lpstr>
      <vt:lpstr>PowerPoint-Präsentation</vt:lpstr>
      <vt:lpstr>To do:</vt:lpstr>
      <vt:lpstr>To do:</vt:lpstr>
      <vt:lpstr>Fact 1</vt:lpstr>
      <vt:lpstr>Fact 2</vt:lpstr>
      <vt:lpstr>Fact 3</vt:lpstr>
      <vt:lpstr>Fact 4</vt:lpstr>
      <vt:lpstr>Fact 5</vt:lpstr>
      <vt:lpstr>Fact 6</vt:lpstr>
      <vt:lpstr>Fact 7</vt:lpstr>
      <vt:lpstr>Fact 8</vt:lpstr>
      <vt:lpstr>Fact 9</vt:lpstr>
      <vt:lpstr>Fact 9</vt:lpstr>
      <vt:lpstr>Fact 10</vt:lpstr>
      <vt:lpstr>Fact 11</vt:lpstr>
      <vt:lpstr>Drucken</vt:lpstr>
      <vt:lpstr>Vorstellen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Gallery Walk</vt:lpstr>
      <vt:lpstr>Feedback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Brandl</dc:creator>
  <cp:lastModifiedBy>Hermann Stumpf</cp:lastModifiedBy>
  <cp:revision>16</cp:revision>
  <dcterms:created xsi:type="dcterms:W3CDTF">2025-10-31T08:03:12Z</dcterms:created>
  <dcterms:modified xsi:type="dcterms:W3CDTF">2026-03-09T14:58:46Z</dcterms:modified>
</cp:coreProperties>
</file>